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320" r:id="rId4"/>
    <p:sldId id="319" r:id="rId5"/>
    <p:sldId id="323" r:id="rId6"/>
    <p:sldId id="321" r:id="rId7"/>
    <p:sldId id="322" r:id="rId8"/>
    <p:sldId id="325" r:id="rId9"/>
    <p:sldId id="324" r:id="rId10"/>
    <p:sldId id="326" r:id="rId11"/>
    <p:sldId id="327" r:id="rId12"/>
    <p:sldId id="316" r:id="rId13"/>
    <p:sldId id="317" r:id="rId14"/>
    <p:sldId id="318" r:id="rId15"/>
    <p:sldId id="260" r:id="rId16"/>
    <p:sldId id="315" r:id="rId17"/>
    <p:sldId id="263" r:id="rId18"/>
    <p:sldId id="296" r:id="rId19"/>
    <p:sldId id="293" r:id="rId20"/>
    <p:sldId id="294" r:id="rId21"/>
    <p:sldId id="295" r:id="rId22"/>
    <p:sldId id="299" r:id="rId23"/>
    <p:sldId id="300" r:id="rId24"/>
    <p:sldId id="301" r:id="rId25"/>
    <p:sldId id="302" r:id="rId26"/>
    <p:sldId id="298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3C75A-BC14-40F9-B534-48490FC0248B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8439-A5FA-41C3-B4A0-F9AB200BE4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081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ECD2CA7-73DA-4085-A6C4-B34413668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464122-5284-4016-AE41-DA227594FB69}" type="slidenum">
              <a:rPr lang="en-US" altLang="sl-SI" sz="1200"/>
              <a:pPr/>
              <a:t>1</a:t>
            </a:fld>
            <a:endParaRPr lang="en-US" altLang="sl-SI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FD006C3-DC2D-42A1-B4C4-44AFA9E043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CC839AC-59F3-4B3F-A484-7A43FA3B6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733B4A0-5BEF-4F61-9A6F-9BBD0B6CD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489A4C-3795-4183-86B0-A79D636907D6}" type="slidenum">
              <a:rPr lang="en-US" altLang="sl-SI" sz="1200"/>
              <a:pPr/>
              <a:t>10</a:t>
            </a:fld>
            <a:endParaRPr lang="en-US" altLang="sl-SI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94E4CB5-D76E-4F41-A51B-89F83D4F76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9D41465-88F4-464A-B7AA-058592139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EB8E15E-B593-433D-B270-59170AB8B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E6D575-ABB3-4AD8-BD29-0E6AD0DA9C91}" type="slidenum">
              <a:rPr lang="en-US" altLang="sl-SI" sz="1200"/>
              <a:pPr/>
              <a:t>11</a:t>
            </a:fld>
            <a:endParaRPr lang="en-US" altLang="sl-S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C90D607-8C1C-4F21-A508-32587FACF7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D782036-5A67-41C6-97FC-E388CB543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707A6E6-2A97-4B0C-95C9-A2A81FA1E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5FE0F6-8A36-4409-9F76-2B1E25524CA0}" type="slidenum">
              <a:rPr lang="en-US" altLang="sl-SI" sz="1200"/>
              <a:pPr/>
              <a:t>12</a:t>
            </a:fld>
            <a:endParaRPr lang="en-US" altLang="sl-SI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426EB93-1C76-4077-89C9-EBE55B166F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B1324AE-B251-4337-B9F9-E52866721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0256D28-4B06-49FE-9FE1-4F2B90664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9D0EED-27FB-46C6-9EF5-A42CE1AA4EF6}" type="slidenum">
              <a:rPr lang="en-US" altLang="sl-SI" sz="1200"/>
              <a:pPr/>
              <a:t>13</a:t>
            </a:fld>
            <a:endParaRPr lang="en-US" altLang="sl-SI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85FD5BB-F374-4D30-92DC-6918B49C15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76D2154-92D1-4836-BDC9-51790F32A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6D3738E-75DC-424C-B892-4F8CEAFC3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63E237-B628-4BD3-B983-C184355634E0}" type="slidenum">
              <a:rPr lang="en-US" altLang="sl-SI" sz="1200"/>
              <a:pPr/>
              <a:t>14</a:t>
            </a:fld>
            <a:endParaRPr lang="en-US" altLang="sl-SI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E4EA91A-7DCD-4BCC-B43B-74F8A88194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F5B436F-93BE-4171-908C-178621E79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F20A77C-F52C-47DF-8FFB-97F5D9191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3C170C-5895-4DE0-A57F-C6197BC7FB69}" type="slidenum">
              <a:rPr lang="en-US" altLang="sl-SI" sz="1200"/>
              <a:pPr/>
              <a:t>15</a:t>
            </a:fld>
            <a:endParaRPr lang="en-US" altLang="sl-SI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2EA61C2-B1CD-43FE-B180-B41FE03084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6679935-76A3-4348-8FDB-6C97BE5C4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C12606D-077F-4CCB-9396-281329D73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31F712-8B8F-400B-A28B-0AC79D027D2D}" type="slidenum">
              <a:rPr lang="en-US" altLang="sl-SI" sz="1200"/>
              <a:pPr/>
              <a:t>16</a:t>
            </a:fld>
            <a:endParaRPr lang="en-US" altLang="sl-SI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828334A-4FF1-41B2-95FF-797ADB9F48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EE6DB1D-305B-48F1-94DA-A2CB8F37F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9BD8ED0-62BA-4E17-9E4A-DACACC791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551340-8493-4E03-A90D-D60D3A1BD6BC}" type="slidenum">
              <a:rPr lang="en-US" altLang="sl-SI" sz="1200"/>
              <a:pPr/>
              <a:t>17</a:t>
            </a:fld>
            <a:endParaRPr lang="en-US" altLang="sl-SI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C06DA00-AE23-4447-ABA2-74F276B59D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B2E31B6-5FC6-45FF-8FF5-51688DA0E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E38F706-A5AB-4126-AE41-C2DF343D6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998B4F-5B7B-4958-B856-0968FA655CE9}" type="slidenum">
              <a:rPr lang="en-US" altLang="sl-SI" sz="1200"/>
              <a:pPr/>
              <a:t>18</a:t>
            </a:fld>
            <a:endParaRPr lang="en-US" altLang="sl-SI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154084D-281D-4C7A-A1BE-163622EF25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658BDEC-96B8-44F9-AC74-57F16FB9E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7933C8A-3347-4939-8487-B8C8B69FB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03BF6B-07E7-47EE-9C88-6BB6CEC6B29E}" type="slidenum">
              <a:rPr lang="en-US" altLang="sl-SI" sz="1200"/>
              <a:pPr/>
              <a:t>19</a:t>
            </a:fld>
            <a:endParaRPr lang="en-US" altLang="sl-SI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FD61F83-7702-4ABE-9E05-8F38EFB6D2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0B7776D-9389-412C-8A5B-EA53907FD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AA7FA24-D005-4772-BC7D-171B6D5C0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2EAF61-DCDB-4F03-9760-6389F018EF88}" type="slidenum">
              <a:rPr lang="en-US" altLang="sl-SI" sz="1200"/>
              <a:pPr/>
              <a:t>2</a:t>
            </a:fld>
            <a:endParaRPr lang="en-US" altLang="sl-SI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7C4E8EF-809B-4066-9129-DAB2B07AE2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9496440-23CC-400D-84A0-7E42D868C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6A79D11-3A0C-4F26-AA4B-447ECC408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27FA2F-A409-4C83-A0D7-486029D31736}" type="slidenum">
              <a:rPr lang="en-US" altLang="sl-SI" sz="1200"/>
              <a:pPr/>
              <a:t>20</a:t>
            </a:fld>
            <a:endParaRPr lang="en-US" altLang="sl-SI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A229270-70FB-48E8-A088-05C4087939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6F2432D-FE7E-428B-9B88-3DB4E0A70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DFE25CD-C947-4536-829D-24B14E71B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7A1111-29C7-4B09-B402-79167C58D6F3}" type="slidenum">
              <a:rPr lang="en-US" altLang="sl-SI" sz="1200"/>
              <a:pPr/>
              <a:t>21</a:t>
            </a:fld>
            <a:endParaRPr lang="en-US" altLang="sl-SI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44E846A-82CF-4E16-BA7B-9B87E750B6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DA7C279-E967-41FE-8CCF-1546644CC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6B0E37B-BA98-40BE-B685-3CFA673BA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F78FA4-BD84-49EA-94F6-59FF79D2F8D8}" type="slidenum">
              <a:rPr lang="en-US" altLang="sl-SI" sz="1200"/>
              <a:pPr/>
              <a:t>22</a:t>
            </a:fld>
            <a:endParaRPr lang="en-US" altLang="sl-SI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7252D37-1A05-48C9-B31E-08B45855F1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0920214-B383-4580-8303-17E78CC61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285D4D9-E92B-4C28-83A0-1C9F7A5A5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E710D8-1041-4CA3-A42E-E3AD08808741}" type="slidenum">
              <a:rPr lang="en-US" altLang="sl-SI" sz="1200"/>
              <a:pPr/>
              <a:t>23</a:t>
            </a:fld>
            <a:endParaRPr lang="en-US" altLang="sl-SI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8E110E0-8984-4302-9F5A-C0E96F80F6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37C7A72-835C-49DA-B557-F66F76ECD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C9B1C4C-E82B-4790-97EC-1DF0EA79AD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ACA7BD-0B5E-4CD7-8C45-31F0F7D9DDCF}" type="slidenum">
              <a:rPr lang="en-US" altLang="sl-SI" sz="1200"/>
              <a:pPr/>
              <a:t>24</a:t>
            </a:fld>
            <a:endParaRPr lang="en-US" altLang="sl-SI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272468B-C232-414A-80A5-59306CFC5A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814D8E-3C47-44C2-84F3-24D706E21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C85AFFB-D5A1-4022-89F6-BD3B572EB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0E6342-B622-4526-B8A0-8BCC0310E52D}" type="slidenum">
              <a:rPr lang="en-US" altLang="sl-SI" sz="1200"/>
              <a:pPr/>
              <a:t>25</a:t>
            </a:fld>
            <a:endParaRPr lang="en-US" altLang="sl-SI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CD89F0D-293D-47FA-8A2C-D604BA40D1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3DEE529-1B7C-4713-82C3-31B1A3D83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C9E1603-864E-4CE2-8876-3DDBEA822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DAF241-7F5F-4BB8-96E0-BC8BA5ACA287}" type="slidenum">
              <a:rPr lang="en-US" altLang="sl-SI" sz="1200"/>
              <a:pPr/>
              <a:t>26</a:t>
            </a:fld>
            <a:endParaRPr lang="en-US" altLang="sl-SI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B321F51-DA1F-438B-855D-1F7C42C1DE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BBF3559-6D39-40D2-A62C-2EE1DFD39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ADAAA7F-048E-47FD-B703-606EB1192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A3D635-84F3-44E3-A7B0-032C04074468}" type="slidenum">
              <a:rPr lang="en-US" altLang="sl-SI" sz="1200"/>
              <a:pPr/>
              <a:t>27</a:t>
            </a:fld>
            <a:endParaRPr lang="en-US" altLang="sl-SI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51B8D6C-4C70-4061-9108-62E8472279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740756-E162-4CBA-8A8E-39B402EEC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B57CB564-AC3B-4B75-B0B0-233E95F3D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933AD8-755B-4BC5-8128-49AAF8A4F5A0}" type="slidenum">
              <a:rPr lang="en-US" altLang="sl-SI" sz="1200"/>
              <a:pPr/>
              <a:t>28</a:t>
            </a:fld>
            <a:endParaRPr lang="en-US" altLang="sl-SI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BB33F98-ED2E-4A45-80C3-8CA1AA2414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603B017-9A6E-47E1-BA43-8C7730BDB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AE3E3910-1B89-4E3E-A851-0C65F225C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03DE87-A3C3-4337-A411-1431056EFA9E}" type="slidenum">
              <a:rPr lang="en-US" altLang="sl-SI" sz="1200"/>
              <a:pPr/>
              <a:t>29</a:t>
            </a:fld>
            <a:endParaRPr lang="en-US" altLang="sl-SI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9AA20E8-43DB-4A83-9906-497EB92128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D7BECC7-E47F-4400-BDD7-BA95E54B8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D0C6BA9-7769-4689-8EB9-F1364CFC1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B6BA03-5505-41A0-AD09-D8AA03AA6AED}" type="slidenum">
              <a:rPr lang="en-US" altLang="sl-SI" sz="1200"/>
              <a:pPr/>
              <a:t>3</a:t>
            </a:fld>
            <a:endParaRPr lang="en-US" altLang="sl-SI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2F858F7-8075-49E5-809D-0610E96CDA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174B1F8-67CB-4A76-9E81-2255842EB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0425099-10E5-4DA7-A44D-F9D80F996F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D1AB50-B29B-404E-BC92-F095185F5AE4}" type="slidenum">
              <a:rPr lang="en-US" altLang="sl-SI" sz="1200"/>
              <a:pPr/>
              <a:t>30</a:t>
            </a:fld>
            <a:endParaRPr lang="en-US" altLang="sl-SI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89A1DD7-A0A7-4193-91B5-7BD8ACD9EF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04F6C5B-7897-406C-AA37-3EDD607A9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AC232DE-8C52-415C-A7E0-1A363425C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3E55FC-44C5-43B3-93A4-BC10DA72B912}" type="slidenum">
              <a:rPr lang="en-US" altLang="sl-SI" sz="1200"/>
              <a:pPr/>
              <a:t>31</a:t>
            </a:fld>
            <a:endParaRPr lang="en-US" altLang="sl-SI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3A29F66-5CAD-4548-84D5-1055078048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793A11E-61A8-48FC-B80F-2FECFA44A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E31CD99-5E62-4805-AFCF-14115C37B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A2D502-91BA-42E6-A7F9-CB7FCD7300BA}" type="slidenum">
              <a:rPr lang="en-US" altLang="sl-SI" sz="1200"/>
              <a:pPr/>
              <a:t>32</a:t>
            </a:fld>
            <a:endParaRPr lang="en-US" altLang="sl-SI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93697BE-A2D2-4C5B-8C2A-533B891E5D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B476185A-5E8A-4525-B289-61EAFB2CA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996C902-93D7-42DC-9470-802626054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982132-2F03-4BA5-943E-27B434A8D7C8}" type="slidenum">
              <a:rPr lang="en-US" altLang="sl-SI" sz="1200"/>
              <a:pPr/>
              <a:t>33</a:t>
            </a:fld>
            <a:endParaRPr lang="en-US" altLang="sl-SI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3F89467C-8AE4-44C5-ADA8-BB6F47BE01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76D0348C-37D4-4CA5-8D4E-E60885B5C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9808ECC-C2AF-44C0-B0ED-28FDC0467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372F13-946B-45F4-A830-FC7AB15FF6A6}" type="slidenum">
              <a:rPr lang="en-US" altLang="sl-SI" sz="1200"/>
              <a:pPr/>
              <a:t>34</a:t>
            </a:fld>
            <a:endParaRPr lang="en-US" altLang="sl-SI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98857FA-EF51-42B6-A1BF-14C26365B8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11984D46-E8DE-4A6C-BA6D-08809B686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AF6D225-A114-470E-83D4-168C30271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250DF2-A9C6-49CD-B295-3078213517F0}" type="slidenum">
              <a:rPr lang="en-US" altLang="sl-SI" sz="1200"/>
              <a:pPr/>
              <a:t>35</a:t>
            </a:fld>
            <a:endParaRPr lang="en-US" altLang="sl-SI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179F112-C9F6-4358-87A5-D2F7011E3F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0A3CB0E-2C54-442A-A3F3-68FCF443A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C607D6B-D476-4874-9260-6D58573D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E6C589-E7D3-43CE-85AF-32A0746E6B0E}" type="slidenum">
              <a:rPr lang="en-US" altLang="sl-SI" sz="1200"/>
              <a:pPr/>
              <a:t>4</a:t>
            </a:fld>
            <a:endParaRPr lang="en-US" altLang="sl-SI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125D2F1-BF4D-408C-9C23-CB5C2E1293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277C50E-1A3D-4922-993F-6B6FECE49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3180A8F-9CE3-41B5-87E0-B5A983EA2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CFD787-D0E9-455C-B4D9-6A5C7AEFF42C}" type="slidenum">
              <a:rPr lang="en-US" altLang="sl-SI" sz="1200"/>
              <a:pPr/>
              <a:t>5</a:t>
            </a:fld>
            <a:endParaRPr lang="en-US" altLang="sl-SI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CD5A4DF-0090-4118-A857-72A57B3254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58BC58A-537C-4AE2-946A-BA13A09B7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F984302-8F68-4E3D-A6FD-4C6CFF210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4F14D0-F5C1-45B1-94D2-8D994799BCA0}" type="slidenum">
              <a:rPr lang="en-US" altLang="sl-SI" sz="1200"/>
              <a:pPr/>
              <a:t>6</a:t>
            </a:fld>
            <a:endParaRPr lang="en-US" altLang="sl-SI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75C55DE-7ECD-406C-BCBA-5E73FDEE90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B4103B5-FCFA-4D81-9942-2124C8EB2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B0F9BC3-6056-4576-B2D8-A5BD53ABB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F1CAE0-58B0-4889-B531-6AD6D77D308C}" type="slidenum">
              <a:rPr lang="en-US" altLang="sl-SI" sz="1200"/>
              <a:pPr/>
              <a:t>7</a:t>
            </a:fld>
            <a:endParaRPr lang="en-US" altLang="sl-SI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2EB43CE-2623-42EA-8F78-0C5EFADD9E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894370D-636E-490C-B5CE-76E41B9BB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9AE0397-81C8-4A24-8E6E-755F457C2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A2B216-77F3-43E1-A009-12A9DB7664F9}" type="slidenum">
              <a:rPr lang="en-US" altLang="sl-SI" sz="1200"/>
              <a:pPr/>
              <a:t>8</a:t>
            </a:fld>
            <a:endParaRPr lang="en-US" altLang="sl-SI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81D3A6D-144D-409D-A777-8153F18915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8DE3260-A5C0-437D-9DC8-30F37DAEC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566CA14-4F79-4631-9A42-A85125E628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CF7497-0754-4157-8C08-78C9FDB03C20}" type="slidenum">
              <a:rPr lang="en-US" altLang="sl-SI" sz="1200"/>
              <a:pPr/>
              <a:t>9</a:t>
            </a:fld>
            <a:endParaRPr lang="en-US" altLang="sl-SI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03AF5AE-8FA5-4979-AA02-B16232E332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2681F26-9875-4380-9290-FA47D4FA5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1E362F-7EE5-43F8-AD2C-692F1136A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C2CF6C-50FF-4E3B-ABAB-DDB4ABEBC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6C089F-458B-46E3-BED6-8521684E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6C30217-F7BA-4BCD-A2DC-C9702EDD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D6B4FD-CA8F-4C26-BB40-CC820AC4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81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B00163-167E-4211-966A-FC9B9CDF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B52D9EA-4817-49B8-81F3-1ACB49348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2B64E0-A30D-468D-A54C-641F0710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B647C33-F876-4E6C-A9D3-5CDE550B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672286-A1D2-41CC-A9E3-0F1470B0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858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131FB07-FD21-4921-B59F-2D0C20A51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0E21D17-6657-45E2-A7A2-E7EC4D8D5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131C0B-E806-48F6-B183-1BC2CAA7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DB3C2BA-4477-42DB-BC5C-CC29D0FF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E19FEE-12D2-41AE-BC12-68B88EFD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60259-5272-4532-956C-2544A39E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3C45B8-D731-47EA-A4DB-982EFEA7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FAA5B5-9D88-41AE-9960-03C610B3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61421A-72C3-4948-9791-A718B1DD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19580F-2772-4F5F-87CF-B18F8212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8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AA7865-CEDE-467B-BA2C-01D8D79F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5EEEEF2-0A6D-4C1E-A858-49B55B3CA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4FFF49-5E39-4869-9249-29633A22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84620B-0598-4FCC-BD4F-75FBA3B1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1B9891-2DF2-48DA-9CBF-5073141B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786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90ECC-7CAC-424D-AE55-96E44E0B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B91B2C-2B7C-47EA-B5DB-DE642CD4C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CEF6F62-0B84-4FCA-B144-C1D194BCE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023CFFA-CF76-49E1-86DF-1ED2036F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BFB0ACD-4F67-4119-A3AF-61AAF93A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B9C2BE0-9C45-49EE-A555-15DDC0DB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930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A12A8E-2114-43F5-A097-E20A7A52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9C43E15-2525-49FD-B9FC-D2A4EFB8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ADF220-3F5F-4811-B15E-3D825424F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64514F7-4FA6-46BA-BC5A-2082C87C7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19516F9-5C60-44C6-AD7B-B9D080D76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A8FFDA9-7363-4F03-9DA3-BFBA918C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DD0CA8F-76EF-47DF-96ED-14F8C25E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BCE04BE-9192-46DA-9BB5-66F1F0A9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906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6D77C-9E6F-46D0-A141-C0AD6586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018B9E1-517B-410E-9B64-0990AD6F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84769C3-2FFC-4518-A7EA-7A90C097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6C9BA1A-30D1-4475-81D8-372CEEF3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66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C042367-9222-4191-B189-5816E026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7288603-464E-420C-9B59-4274661B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71FF8B6-5DA8-423A-BFCB-601A80D4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631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26B69-3BE4-4FD9-9C28-7A64363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F4C683-01E9-4057-A7A2-147432C98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818EECC-9F12-4AA6-BD52-BBB4F18A7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321F6E5-A58D-4174-B249-5EE713AA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CDD8BCE-BB3B-4E87-AE39-4C978F4D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5B3DBD3-108A-44C2-AAFA-2A7C376B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672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4656D-1F48-4B9B-9665-A613A58C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910E690-6F91-451F-A905-77837F25F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E70F111-4372-43B0-B96F-182BA4C31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6A7A1CB-B81F-4A3F-BC01-89A15C2D5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5ECBB24-0C85-4223-8AD4-F3C5A509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DA3940B-FAB1-44FE-BD8D-497DFDD8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88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397F924-0F83-40D2-9422-2AB3A3CE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7D06AD5-79F3-4FA1-AF35-B321716E2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7DBB1D-EE19-4C12-B9ED-208E6DCBA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12B06-4093-48F2-A383-2152D80DB1BF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5ABF94-87E8-4559-B912-67E33D365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74028B-2CCC-4D78-A500-BDEA03AA3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B52EA-620E-4ED1-A577-B3C0496568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3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20.xml"/><Relationship Id="rId18" Type="http://schemas.openxmlformats.org/officeDocument/2006/relationships/slide" Target="slide25.xml"/><Relationship Id="rId26" Type="http://schemas.openxmlformats.org/officeDocument/2006/relationships/slide" Target="slide35.xml"/><Relationship Id="rId3" Type="http://schemas.openxmlformats.org/officeDocument/2006/relationships/audio" Target="../media/audio7.wav"/><Relationship Id="rId21" Type="http://schemas.openxmlformats.org/officeDocument/2006/relationships/slide" Target="slide28.xml"/><Relationship Id="rId7" Type="http://schemas.openxmlformats.org/officeDocument/2006/relationships/slide" Target="slide21.xml"/><Relationship Id="rId12" Type="http://schemas.openxmlformats.org/officeDocument/2006/relationships/slide" Target="slide19.xml"/><Relationship Id="rId17" Type="http://schemas.openxmlformats.org/officeDocument/2006/relationships/audio" Target="../media/audio1.wav"/><Relationship Id="rId25" Type="http://schemas.openxmlformats.org/officeDocument/2006/relationships/slide" Target="slide34.xml"/><Relationship Id="rId2" Type="http://schemas.openxmlformats.org/officeDocument/2006/relationships/notesSlide" Target="../notesSlides/notesSlide15.xml"/><Relationship Id="rId16" Type="http://schemas.openxmlformats.org/officeDocument/2006/relationships/slide" Target="slide24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24" Type="http://schemas.openxmlformats.org/officeDocument/2006/relationships/slide" Target="slide33.xml"/><Relationship Id="rId5" Type="http://schemas.openxmlformats.org/officeDocument/2006/relationships/slide" Target="slide16.xml"/><Relationship Id="rId15" Type="http://schemas.openxmlformats.org/officeDocument/2006/relationships/slide" Target="slide23.xml"/><Relationship Id="rId23" Type="http://schemas.openxmlformats.org/officeDocument/2006/relationships/slide" Target="slide32.xml"/><Relationship Id="rId10" Type="http://schemas.openxmlformats.org/officeDocument/2006/relationships/audio" Target="../media/audio9.wav"/><Relationship Id="rId19" Type="http://schemas.openxmlformats.org/officeDocument/2006/relationships/slide" Target="slide30.xml"/><Relationship Id="rId4" Type="http://schemas.openxmlformats.org/officeDocument/2006/relationships/slide" Target="slide17.xml"/><Relationship Id="rId9" Type="http://schemas.openxmlformats.org/officeDocument/2006/relationships/slide" Target="slide31.xml"/><Relationship Id="rId14" Type="http://schemas.openxmlformats.org/officeDocument/2006/relationships/slide" Target="slide22.xml"/><Relationship Id="rId22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eg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>
            <a:extLst>
              <a:ext uri="{FF2B5EF4-FFF2-40B4-BE49-F238E27FC236}">
                <a16:creationId xmlns:a16="http://schemas.microsoft.com/office/drawing/2014/main" id="{C0159355-49B7-4ACD-926D-60D39F60BF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8" y="366714"/>
            <a:ext cx="6661150" cy="89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nviro"/>
              </a:rPr>
              <a:t>Peter in volk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6F683182-71B2-4F6B-AE7D-C52838F6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794" y="1939494"/>
            <a:ext cx="569364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l-SI" altLang="sl-SI" sz="2000" b="1" dirty="0">
                <a:solidFill>
                  <a:srgbClr val="003366"/>
                </a:solidFill>
                <a:latin typeface="Tahoma" panose="020B0604030504040204" pitchFamily="34" charset="0"/>
              </a:rPr>
              <a:t>Glasbeno pravljico je napisal in uglasbil skladatelj Sergej Prokofjev.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l-SI" altLang="sl-SI" sz="2000" b="1" dirty="0">
                <a:solidFill>
                  <a:srgbClr val="003366"/>
                </a:solidFill>
                <a:latin typeface="Tahoma" panose="020B0604030504040204" pitchFamily="34" charset="0"/>
              </a:rPr>
              <a:t>Za pripovedovanje je uporabil glasbila iz štirih glasbenih družin: godal, pihal, trobil in tolkal.</a:t>
            </a:r>
            <a:r>
              <a:rPr lang="en-US" altLang="sl-SI" sz="2000" b="1" dirty="0">
                <a:solidFill>
                  <a:srgbClr val="003366"/>
                </a:solidFill>
                <a:latin typeface="Tahoma" panose="020B0604030504040204" pitchFamily="34" charset="0"/>
              </a:rPr>
              <a:t> </a:t>
            </a:r>
            <a:endParaRPr lang="sl-SI" altLang="sl-SI" sz="2000" b="1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l-SI" altLang="sl-SI" sz="2000" b="1" dirty="0">
                <a:solidFill>
                  <a:srgbClr val="003366"/>
                </a:solidFill>
                <a:latin typeface="Tahoma" panose="020B0604030504040204" pitchFamily="34" charset="0"/>
              </a:rPr>
              <a:t>Poskusi ugotoviti, kateri inštrumenti predstavljajo glavne osebe: Petra, muco, ptičko, raco, volka, dedka in lovce.</a:t>
            </a:r>
            <a:endParaRPr lang="en-US" altLang="sl-SI" sz="2000" b="1" dirty="0">
              <a:solidFill>
                <a:srgbClr val="003366"/>
              </a:solidFill>
              <a:latin typeface="Tahoma" panose="020B0604030504040204" pitchFamily="34" charset="0"/>
            </a:endParaRPr>
          </a:p>
        </p:txBody>
      </p:sp>
      <p:pic>
        <p:nvPicPr>
          <p:cNvPr id="4100" name="Picture 6" descr="ed00189_">
            <a:extLst>
              <a:ext uri="{FF2B5EF4-FFF2-40B4-BE49-F238E27FC236}">
                <a16:creationId xmlns:a16="http://schemas.microsoft.com/office/drawing/2014/main" id="{2AFAD272-2E58-4027-B26F-F56628B6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066801"/>
            <a:ext cx="16351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j0111586">
            <a:extLst>
              <a:ext uri="{FF2B5EF4-FFF2-40B4-BE49-F238E27FC236}">
                <a16:creationId xmlns:a16="http://schemas.microsoft.com/office/drawing/2014/main" id="{F13CF045-732D-401E-8E5D-43D8EF7F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994276"/>
            <a:ext cx="3505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>
            <a:extLst>
              <a:ext uri="{FF2B5EF4-FFF2-40B4-BE49-F238E27FC236}">
                <a16:creationId xmlns:a16="http://schemas.microsoft.com/office/drawing/2014/main" id="{3CBADDCE-BD3C-4E28-B7B7-5E60D23BF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6477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sl-SI" sz="4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Engravers MT" panose="02090707080505020304" pitchFamily="18" charset="0"/>
              </a:rPr>
              <a:t>LOVCI</a:t>
            </a:r>
          </a:p>
        </p:txBody>
      </p:sp>
      <p:pic>
        <p:nvPicPr>
          <p:cNvPr id="23556" name="Picture 4" descr="j0141587">
            <a:extLst>
              <a:ext uri="{FF2B5EF4-FFF2-40B4-BE49-F238E27FC236}">
                <a16:creationId xmlns:a16="http://schemas.microsoft.com/office/drawing/2014/main" id="{6F9BBA55-3513-4B54-A2EA-6FDA3190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00214"/>
            <a:ext cx="23368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j0141579">
            <a:extLst>
              <a:ext uri="{FF2B5EF4-FFF2-40B4-BE49-F238E27FC236}">
                <a16:creationId xmlns:a16="http://schemas.microsoft.com/office/drawing/2014/main" id="{3F489F3B-4724-4862-9970-27A7565A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196975"/>
            <a:ext cx="27003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>
            <a:extLst>
              <a:ext uri="{FF2B5EF4-FFF2-40B4-BE49-F238E27FC236}">
                <a16:creationId xmlns:a16="http://schemas.microsoft.com/office/drawing/2014/main" id="{7DA284BB-AB91-4E2B-90EA-BE88AC641B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5051" y="5589589"/>
            <a:ext cx="282257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TIMPANI </a:t>
            </a:r>
          </a:p>
        </p:txBody>
      </p:sp>
      <p:pic>
        <p:nvPicPr>
          <p:cNvPr id="22535" name="Picture 9" descr="Timpani Played High School Royalty Free Cliparts, Vectors, And ...">
            <a:extLst>
              <a:ext uri="{FF2B5EF4-FFF2-40B4-BE49-F238E27FC236}">
                <a16:creationId xmlns:a16="http://schemas.microsoft.com/office/drawing/2014/main" id="{86429CCA-A37D-4908-9EF1-E5EF1662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20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7-streli">
            <a:hlinkClick r:id="" action="ppaction://media"/>
            <a:extLst>
              <a:ext uri="{FF2B5EF4-FFF2-40B4-BE49-F238E27FC236}">
                <a16:creationId xmlns:a16="http://schemas.microsoft.com/office/drawing/2014/main" id="{342477E7-15B5-453A-A1D6-C50A05834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extLst>
              <a:ext uri="{FF2B5EF4-FFF2-40B4-BE49-F238E27FC236}">
                <a16:creationId xmlns:a16="http://schemas.microsoft.com/office/drawing/2014/main" id="{F4695118-A696-4ED3-8BC0-9FF664EF3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67056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sl-SI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Snap ITC" panose="04040A07060A02020202" pitchFamily="82" charset="0"/>
              </a:rPr>
              <a:t>TIMPANI</a:t>
            </a:r>
          </a:p>
        </p:txBody>
      </p:sp>
      <p:pic>
        <p:nvPicPr>
          <p:cNvPr id="25603" name="Picture 3" descr="EN00256_">
            <a:extLst>
              <a:ext uri="{FF2B5EF4-FFF2-40B4-BE49-F238E27FC236}">
                <a16:creationId xmlns:a16="http://schemas.microsoft.com/office/drawing/2014/main" id="{9D803851-0DE5-4FAC-B971-47726FC9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EN00256_">
            <a:extLst>
              <a:ext uri="{FF2B5EF4-FFF2-40B4-BE49-F238E27FC236}">
                <a16:creationId xmlns:a16="http://schemas.microsoft.com/office/drawing/2014/main" id="{D688BDDD-8268-4B69-9B9E-15281850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2672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384FABDB-B3A2-43FF-A2D9-6FF9F2881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284539"/>
            <a:ext cx="49911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000" dirty="0">
                <a:latin typeface="Tahoma" panose="020B0604030504040204" pitchFamily="34" charset="0"/>
              </a:rPr>
              <a:t>TIMPANI SO ČLANI DRUŽINE TOLKAL. MEDNJE ŠTEJEMO ŠE TRIANGEL, TAMBURIN, KSILOFON … </a:t>
            </a:r>
          </a:p>
          <a:p>
            <a:pPr>
              <a:spcBef>
                <a:spcPct val="50000"/>
              </a:spcBef>
              <a:buFontTx/>
              <a:buNone/>
            </a:pPr>
            <a:endParaRPr lang="sl-SI" altLang="sl-SI" sz="2000" dirty="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2000" dirty="0">
                <a:latin typeface="Tahoma" panose="020B0604030504040204" pitchFamily="34" charset="0"/>
              </a:rPr>
              <a:t>POZNAŠ ŠE KAKŠNO TOLKALO?</a:t>
            </a:r>
          </a:p>
          <a:p>
            <a:pPr>
              <a:spcBef>
                <a:spcPct val="50000"/>
              </a:spcBef>
              <a:buFontTx/>
              <a:buNone/>
            </a:pPr>
            <a:endParaRPr lang="sl-SI" altLang="sl-SI" sz="2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extLst>
              <a:ext uri="{FF2B5EF4-FFF2-40B4-BE49-F238E27FC236}">
                <a16:creationId xmlns:a16="http://schemas.microsoft.com/office/drawing/2014/main" id="{52C99176-460E-4741-BF24-042FA38E6A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84201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BINGO!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A5D158F0-3DA6-4C6D-BC7A-A49CD61F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9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 useBgFill="1">
        <p:nvSpPr>
          <p:cNvPr id="28675" name="Text Box 3">
            <a:extLst>
              <a:ext uri="{FF2B5EF4-FFF2-40B4-BE49-F238E27FC236}">
                <a16:creationId xmlns:a16="http://schemas.microsoft.com/office/drawing/2014/main" id="{CD6DC3D1-7409-437A-AA44-7E2B89B84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809061"/>
            <a:ext cx="7777163" cy="5139869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l-SI" sz="3600"/>
              <a:t> </a:t>
            </a:r>
            <a:r>
              <a:rPr lang="sl-SI" altLang="sl-SI" sz="2800" b="1">
                <a:latin typeface="Tahoma" panose="020B0604030504040204" pitchFamily="34" charset="0"/>
              </a:rPr>
              <a:t>Kako se igramo igro BINGO?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sl-SI" sz="28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ebdings" panose="05030102010509060703" pitchFamily="18" charset="2"/>
              <a:buChar char="¯"/>
            </a:pPr>
            <a:r>
              <a:rPr lang="sl-SI" altLang="sl-SI" sz="2400">
                <a:latin typeface="Tahoma" panose="020B0604030504040204" pitchFamily="34" charset="0"/>
              </a:rPr>
              <a:t>Izberi stolpec:</a:t>
            </a:r>
            <a:r>
              <a:rPr lang="en-US" altLang="sl-SI" sz="2400">
                <a:latin typeface="Tahoma" panose="020B0604030504040204" pitchFamily="34" charset="0"/>
              </a:rPr>
              <a:t> </a:t>
            </a:r>
            <a:r>
              <a:rPr lang="sl-SI" altLang="sl-SI" sz="2400">
                <a:latin typeface="Tahoma" panose="020B0604030504040204" pitchFamily="34" charset="0"/>
              </a:rPr>
              <a:t>godala</a:t>
            </a:r>
            <a:r>
              <a:rPr lang="en-US" altLang="sl-SI" sz="2400">
                <a:latin typeface="Tahoma" panose="020B0604030504040204" pitchFamily="34" charset="0"/>
              </a:rPr>
              <a:t>, </a:t>
            </a:r>
            <a:r>
              <a:rPr lang="sl-SI" altLang="sl-SI" sz="2400">
                <a:latin typeface="Tahoma" panose="020B0604030504040204" pitchFamily="34" charset="0"/>
              </a:rPr>
              <a:t>pihala</a:t>
            </a:r>
            <a:r>
              <a:rPr lang="en-US" altLang="sl-SI" sz="2400">
                <a:latin typeface="Tahoma" panose="020B0604030504040204" pitchFamily="34" charset="0"/>
              </a:rPr>
              <a:t>, </a:t>
            </a:r>
            <a:r>
              <a:rPr lang="sl-SI" altLang="sl-SI" sz="2400">
                <a:latin typeface="Tahoma" panose="020B0604030504040204" pitchFamily="34" charset="0"/>
              </a:rPr>
              <a:t>trobila ali tolkala.</a:t>
            </a:r>
          </a:p>
          <a:p>
            <a:pPr>
              <a:spcBef>
                <a:spcPct val="0"/>
              </a:spcBef>
              <a:buFont typeface="Webdings" panose="05030102010509060703" pitchFamily="18" charset="2"/>
              <a:buNone/>
            </a:pPr>
            <a:endParaRPr lang="en-US" altLang="sl-SI" sz="24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ebdings" panose="05030102010509060703" pitchFamily="18" charset="2"/>
              <a:buChar char="¯"/>
            </a:pPr>
            <a:r>
              <a:rPr lang="sl-SI" altLang="sl-SI" sz="2400">
                <a:latin typeface="Tahoma" panose="020B0604030504040204" pitchFamily="34" charset="0"/>
              </a:rPr>
              <a:t>Klikni na polje s številom točk, ki jih hočeš doseči.</a:t>
            </a:r>
          </a:p>
          <a:p>
            <a:pPr>
              <a:spcBef>
                <a:spcPct val="0"/>
              </a:spcBef>
              <a:buFont typeface="Webdings" panose="05030102010509060703" pitchFamily="18" charset="2"/>
              <a:buNone/>
            </a:pPr>
            <a:endParaRPr lang="sl-SI" altLang="sl-SI" sz="24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ebdings" panose="05030102010509060703" pitchFamily="18" charset="2"/>
              <a:buChar char="¯"/>
            </a:pPr>
            <a:r>
              <a:rPr lang="sl-SI" altLang="sl-SI" sz="2400">
                <a:latin typeface="Tahoma" panose="020B0604030504040204" pitchFamily="34" charset="0"/>
              </a:rPr>
              <a:t>Klikni, da se izpiše vprašanje.</a:t>
            </a:r>
          </a:p>
          <a:p>
            <a:pPr>
              <a:spcBef>
                <a:spcPct val="0"/>
              </a:spcBef>
              <a:buFont typeface="Webdings" panose="05030102010509060703" pitchFamily="18" charset="2"/>
              <a:buNone/>
            </a:pPr>
            <a:endParaRPr lang="en-US" altLang="sl-SI" sz="24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ebdings" panose="05030102010509060703" pitchFamily="18" charset="2"/>
              <a:buChar char="¯"/>
            </a:pPr>
            <a:r>
              <a:rPr lang="sl-SI" altLang="sl-SI" sz="2400">
                <a:latin typeface="Tahoma" panose="020B0604030504040204" pitchFamily="34" charset="0"/>
              </a:rPr>
              <a:t>Povej odgovor.</a:t>
            </a:r>
          </a:p>
          <a:p>
            <a:pPr>
              <a:spcBef>
                <a:spcPct val="0"/>
              </a:spcBef>
              <a:buFont typeface="Webdings" panose="05030102010509060703" pitchFamily="18" charset="2"/>
              <a:buNone/>
            </a:pPr>
            <a:endParaRPr lang="en-US" altLang="sl-SI" sz="24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ebdings" panose="05030102010509060703" pitchFamily="18" charset="2"/>
              <a:buChar char="¯"/>
            </a:pPr>
            <a:r>
              <a:rPr lang="sl-SI" altLang="sl-SI" sz="2400">
                <a:latin typeface="Tahoma" panose="020B0604030504040204" pitchFamily="34" charset="0"/>
              </a:rPr>
              <a:t>Klikni za pravilen odgovor.</a:t>
            </a:r>
          </a:p>
          <a:p>
            <a:pPr>
              <a:spcBef>
                <a:spcPct val="0"/>
              </a:spcBef>
              <a:buFont typeface="Webdings" panose="05030102010509060703" pitchFamily="18" charset="2"/>
              <a:buNone/>
            </a:pPr>
            <a:endParaRPr lang="en-US" altLang="sl-SI" sz="24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 typeface="Webdings" panose="05030102010509060703" pitchFamily="18" charset="2"/>
              <a:buChar char="¯"/>
            </a:pPr>
            <a:r>
              <a:rPr lang="sl-SI" altLang="sl-SI" sz="2400">
                <a:latin typeface="Tahoma" panose="020B0604030504040204" pitchFamily="34" charset="0"/>
              </a:rPr>
              <a:t>Za vrnitev na prvo stran klikni na hiško.</a:t>
            </a:r>
            <a:endParaRPr lang="en-US" altLang="sl-SI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49DA05C-C82C-4CAC-BD26-B1A34421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6165850"/>
            <a:ext cx="254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ebdings" panose="05030102010509060703" pitchFamily="18" charset="2"/>
              <a:buChar char="¯"/>
            </a:pPr>
            <a:r>
              <a:rPr lang="en-US" altLang="sl-SI" sz="2400"/>
              <a:t>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BC744ED6-31DA-41F7-B755-F042C87EA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981076"/>
            <a:ext cx="66960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800" b="1">
                <a:latin typeface="Tahoma" panose="020B0604030504040204" pitchFamily="34" charset="0"/>
              </a:rPr>
              <a:t>Dvojni BINGO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sl-SI" sz="2800" b="1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800">
                <a:latin typeface="Tahoma" panose="020B0604030504040204" pitchFamily="34" charset="0"/>
              </a:rPr>
              <a:t>Če zaslišiš zvok, ko klikneš na polje, se točke, ki si jih pridobil s pravilnim odgovorom, podvojijo. </a:t>
            </a:r>
            <a:endParaRPr lang="en-US" altLang="sl-SI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A1BDC5-7F27-4D6F-9120-B86449BD4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286000" cy="1066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GODALA</a:t>
            </a:r>
            <a:endParaRPr lang="en-US" altLang="sl-SI" sz="2400" b="1">
              <a:solidFill>
                <a:schemeClr val="bg1"/>
              </a:solidFill>
            </a:endParaRPr>
          </a:p>
        </p:txBody>
      </p:sp>
      <p:sp>
        <p:nvSpPr>
          <p:cNvPr id="32771" name="AutoShape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6FCFF6-840E-44EB-8CF6-2259C212E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0"/>
            <a:ext cx="1981200" cy="1066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PIHALA</a:t>
            </a:r>
            <a:endParaRPr lang="en-US" altLang="sl-SI" sz="2400" b="1">
              <a:solidFill>
                <a:schemeClr val="bg1"/>
              </a:solidFill>
            </a:endParaRPr>
          </a:p>
        </p:txBody>
      </p:sp>
      <p:sp>
        <p:nvSpPr>
          <p:cNvPr id="32772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C58D86-7727-4043-BBC8-DFFEF5EB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0"/>
            <a:ext cx="2286000" cy="1066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TROBILA</a:t>
            </a:r>
            <a:endParaRPr lang="en-US" altLang="sl-SI" sz="2400" b="1">
              <a:solidFill>
                <a:schemeClr val="bg1"/>
              </a:solidFill>
            </a:endParaRPr>
          </a:p>
        </p:txBody>
      </p:sp>
      <p:sp>
        <p:nvSpPr>
          <p:cNvPr id="32773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97F1FB-EE48-439F-8D81-542B5FC1C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0"/>
            <a:ext cx="2590800" cy="1066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chemeClr val="bg1"/>
                </a:solidFill>
              </a:rPr>
              <a:t>TOLKALA</a:t>
            </a:r>
            <a:endParaRPr lang="en-US" altLang="sl-SI" sz="2400" b="1">
              <a:solidFill>
                <a:schemeClr val="bg1"/>
              </a:solidFill>
            </a:endParaRPr>
          </a:p>
        </p:txBody>
      </p:sp>
      <p:sp>
        <p:nvSpPr>
          <p:cNvPr id="32774" name="AutoShap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3C3C32-C02B-4F72-BBC9-6D82B410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22860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5" action="ppaction://hlinksldjump"/>
              </a:rPr>
              <a:t>1</a:t>
            </a:r>
          </a:p>
        </p:txBody>
      </p:sp>
      <p:sp>
        <p:nvSpPr>
          <p:cNvPr id="32775" name="AutoShape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5E14D83-FDF3-47CF-92AD-95F92D020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66800"/>
            <a:ext cx="19812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7" action="ppaction://hlinksldjump"/>
              </a:rPr>
              <a:t>1</a:t>
            </a:r>
          </a:p>
        </p:txBody>
      </p:sp>
      <p:sp>
        <p:nvSpPr>
          <p:cNvPr id="32776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B374586-16EF-49A2-9DC5-A4A48A49F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066800"/>
            <a:ext cx="22860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8" action="ppaction://hlinksldjump"/>
              </a:rPr>
              <a:t>1</a:t>
            </a:r>
            <a:endParaRPr lang="sl-SI" altLang="sl-SI" sz="2400" b="1">
              <a:solidFill>
                <a:srgbClr val="FFFF00"/>
              </a:solidFill>
            </a:endParaRPr>
          </a:p>
        </p:txBody>
      </p:sp>
      <p:sp>
        <p:nvSpPr>
          <p:cNvPr id="32777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DF0E1F-4BA4-4FB2-B98F-96711AFC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066800"/>
            <a:ext cx="25908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9" action="ppaction://hlinksldjump"/>
              </a:rPr>
              <a:t>1</a:t>
            </a:r>
            <a:endParaRPr lang="sl-SI" altLang="sl-SI" sz="2400" b="1">
              <a:solidFill>
                <a:srgbClr val="FFFF00"/>
              </a:solidFill>
            </a:endParaRPr>
          </a:p>
        </p:txBody>
      </p:sp>
      <p:sp>
        <p:nvSpPr>
          <p:cNvPr id="32778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9F6194-9867-4B05-8752-4EDAD2D56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22860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4" action="ppaction://hlinksldjump">
                  <a:snd r:embed="rId10" name="cashreg.wav"/>
                </a:hlinkClick>
              </a:rPr>
              <a:t>2</a:t>
            </a:r>
            <a:endParaRPr lang="sl-SI" altLang="sl-SI" sz="2400" b="1">
              <a:solidFill>
                <a:srgbClr val="FFFF00"/>
              </a:solidFill>
            </a:endParaRPr>
          </a:p>
        </p:txBody>
      </p:sp>
      <p:sp>
        <p:nvSpPr>
          <p:cNvPr id="32779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3AAE286-14C7-4CAE-80BE-1B618AA93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22860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11" action="ppaction://hlinksldjump"/>
              </a:rPr>
              <a:t>3</a:t>
            </a:r>
          </a:p>
        </p:txBody>
      </p:sp>
      <p:sp>
        <p:nvSpPr>
          <p:cNvPr id="32780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481F371-1284-4B14-98FC-327CC298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22860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12" action="ppaction://hlinksldjump"/>
              </a:rPr>
              <a:t>4</a:t>
            </a:r>
          </a:p>
        </p:txBody>
      </p:sp>
      <p:sp>
        <p:nvSpPr>
          <p:cNvPr id="3278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2D563E-1326-431D-A3E9-39E94620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22860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13" action="ppaction://hlinksldjump"/>
              </a:rPr>
              <a:t>5</a:t>
            </a:r>
          </a:p>
        </p:txBody>
      </p:sp>
      <p:sp>
        <p:nvSpPr>
          <p:cNvPr id="3278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8439D3-D837-4FBE-B8CB-C5BE8B400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057400"/>
            <a:ext cx="19812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14" action="ppaction://hlinksldjump"/>
              </a:rPr>
              <a:t>2</a:t>
            </a:r>
          </a:p>
        </p:txBody>
      </p:sp>
      <p:sp>
        <p:nvSpPr>
          <p:cNvPr id="32783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7085AD-6314-4A69-A1D4-D7CFFCF2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48000"/>
            <a:ext cx="19812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15" action="ppaction://hlinksldjump"/>
              </a:rPr>
              <a:t>3</a:t>
            </a:r>
          </a:p>
        </p:txBody>
      </p:sp>
      <p:sp>
        <p:nvSpPr>
          <p:cNvPr id="32784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CB2FB4-5835-4561-805B-348967D7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038600"/>
            <a:ext cx="19812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sl-SI" sz="2400" b="1">
                <a:solidFill>
                  <a:srgbClr val="FFFF00"/>
                </a:solidFill>
                <a:hlinkClick r:id="" action="ppaction://noaction">
                  <a:snd r:embed="rId10" name="cashreg.wav"/>
                </a:hlinkClick>
              </a:rPr>
              <a:t>4</a:t>
            </a:r>
            <a:endParaRPr lang="en-US" altLang="sl-SI" sz="2400" b="1">
              <a:solidFill>
                <a:srgbClr val="FFFF00"/>
              </a:solidFill>
              <a:hlinkClick r:id="rId16" action="ppaction://hlinksldjump">
                <a:snd r:embed="rId17" name="Robotz Open.wav"/>
              </a:hlinkClick>
            </a:endParaRPr>
          </a:p>
        </p:txBody>
      </p:sp>
      <p:sp>
        <p:nvSpPr>
          <p:cNvPr id="32785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F29E9D-41C1-40A9-9FBE-CA2C82CE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29200"/>
            <a:ext cx="19812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18" action="ppaction://hlinksldjump"/>
              </a:rPr>
              <a:t>5</a:t>
            </a:r>
          </a:p>
        </p:txBody>
      </p:sp>
      <p:sp>
        <p:nvSpPr>
          <p:cNvPr id="32786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C5B8694-0E61-48A1-846E-170E7E9B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029200"/>
            <a:ext cx="22860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19" action="ppaction://hlinksldjump"/>
              </a:rPr>
              <a:t>5</a:t>
            </a:r>
            <a:endParaRPr lang="sl-SI" altLang="sl-SI" sz="2400" b="1">
              <a:solidFill>
                <a:srgbClr val="FFFF00"/>
              </a:solidFill>
            </a:endParaRPr>
          </a:p>
        </p:txBody>
      </p:sp>
      <p:sp>
        <p:nvSpPr>
          <p:cNvPr id="32787" name="AutoShape 19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DC8824DD-CF81-4937-9863-4BFBBBE9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057400"/>
            <a:ext cx="22860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20" action="ppaction://hlinksldjump"/>
              </a:rPr>
              <a:t>2</a:t>
            </a:r>
            <a:endParaRPr lang="sl-SI" altLang="sl-SI" sz="2400" b="1">
              <a:solidFill>
                <a:srgbClr val="FFFF00"/>
              </a:solidFill>
            </a:endParaRPr>
          </a:p>
        </p:txBody>
      </p:sp>
      <p:sp>
        <p:nvSpPr>
          <p:cNvPr id="32788" name="AutoShape 20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AA61D7A3-5D7F-4985-8D1A-0222D339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048000"/>
            <a:ext cx="22860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21" action="ppaction://hlinksldjump"/>
              </a:rPr>
              <a:t>3</a:t>
            </a:r>
            <a:endParaRPr lang="sl-SI" altLang="sl-SI" sz="2400" b="1">
              <a:solidFill>
                <a:srgbClr val="FFFF00"/>
              </a:solidFill>
            </a:endParaRPr>
          </a:p>
        </p:txBody>
      </p:sp>
      <p:sp>
        <p:nvSpPr>
          <p:cNvPr id="3278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E1F781-52BE-4B43-A195-3647A5647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038600"/>
            <a:ext cx="22860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22" action="ppaction://hlinksldjump"/>
              </a:rPr>
              <a:t>4</a:t>
            </a:r>
            <a:endParaRPr lang="sl-SI" altLang="sl-SI" sz="2400" b="1">
              <a:solidFill>
                <a:srgbClr val="FFFF00"/>
              </a:solidFill>
            </a:endParaRPr>
          </a:p>
        </p:txBody>
      </p:sp>
      <p:sp>
        <p:nvSpPr>
          <p:cNvPr id="32790" name="AutoShape 2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81B4775-E0A1-44AC-8F79-D9C76797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5908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23" action="ppaction://hlinksldjump"/>
              </a:rPr>
              <a:t>2</a:t>
            </a:r>
          </a:p>
        </p:txBody>
      </p:sp>
      <p:sp>
        <p:nvSpPr>
          <p:cNvPr id="32791" name="AutoShape 23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E649AC1E-FD02-4702-9763-AE77C272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048000"/>
            <a:ext cx="25908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24" action="ppaction://hlinksldjump">
                  <a:snd r:embed="rId10" name="cashreg.wav"/>
                </a:hlinkClick>
              </a:rPr>
              <a:t>3</a:t>
            </a:r>
            <a:endParaRPr lang="sl-SI" altLang="sl-SI" sz="2400" b="1">
              <a:solidFill>
                <a:srgbClr val="FFFF00"/>
              </a:solidFill>
            </a:endParaRPr>
          </a:p>
        </p:txBody>
      </p:sp>
      <p:sp>
        <p:nvSpPr>
          <p:cNvPr id="32792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0DC814-32A0-484B-A77E-DA6C216A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038600"/>
            <a:ext cx="2590800" cy="990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25" action="ppaction://hlinksldjump"/>
              </a:rPr>
              <a:t>4</a:t>
            </a:r>
            <a:endParaRPr lang="en-US" altLang="sl-SI" sz="2400" b="1">
              <a:solidFill>
                <a:srgbClr val="FFFF00"/>
              </a:solidFill>
              <a:hlinkClick r:id="rId25" action="ppaction://hlinksldjump"/>
            </a:endParaRPr>
          </a:p>
        </p:txBody>
      </p:sp>
      <p:sp>
        <p:nvSpPr>
          <p:cNvPr id="32793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498AA2-5A6B-4E89-BD1F-75B528BF7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029200"/>
            <a:ext cx="25908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  <a:hlinkClick r:id="rId26" action="ppaction://hlinksldjump"/>
              </a:rPr>
              <a:t>5</a:t>
            </a:r>
          </a:p>
        </p:txBody>
      </p:sp>
      <p:sp>
        <p:nvSpPr>
          <p:cNvPr id="36890" name="WordArt 26">
            <a:extLst>
              <a:ext uri="{FF2B5EF4-FFF2-40B4-BE49-F238E27FC236}">
                <a16:creationId xmlns:a16="http://schemas.microsoft.com/office/drawing/2014/main" id="{06BFF3B2-7AF8-4B58-A6B7-E8B38082B1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6019800"/>
            <a:ext cx="548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BINGO!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9064473-99E7-49A7-9B1F-6DC53B5F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190C1906-A1C8-48A6-A495-9877995D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Moj inštrument je igral Petrovo melodijo v glasbeni pravljici Peter in volk.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FCC2A5D0-8016-4DC5-8ADA-8464DA29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violina.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8383852-57B2-44A6-8859-F94FB45C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1B87D703-8E28-4B14-8C0E-F44E63D5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Izgledam kot violina, a sem 12 centimetrov daljša.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B6C04A8A-D343-4E18-AD49-717B8F3C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73405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viola.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4096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D6A489-11D7-45E9-A150-40AE8EE50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46EE0DF1-BACB-4F00-A173-52291D4C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Pri igranju tega inštrumenta sediš, nanj igraš z lokom.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3D6D683C-0F82-4913-9CA3-600543F90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5895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Odogovor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violončelo.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  <p:bldP spid="4301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79719B6-7E87-457F-87A6-665E7A49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FFFA0342-E687-4E37-A25B-E4346F32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Moj trebuh je največji med vsemi godali, moji toni so najnižji.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735F596B-00F2-412F-B433-803E48E1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516564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Odogovor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kontrabas.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  <p:bldP spid="4506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45FA67FA-B0A1-4D44-ADF4-3A43330F4A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228600"/>
            <a:ext cx="39052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Peter</a:t>
            </a:r>
          </a:p>
        </p:txBody>
      </p:sp>
      <p:sp>
        <p:nvSpPr>
          <p:cNvPr id="6147" name="Freeform 4">
            <a:extLst>
              <a:ext uri="{FF2B5EF4-FFF2-40B4-BE49-F238E27FC236}">
                <a16:creationId xmlns:a16="http://schemas.microsoft.com/office/drawing/2014/main" id="{44BE183B-F9AE-4E9F-B26D-394804003124}"/>
              </a:ext>
            </a:extLst>
          </p:cNvPr>
          <p:cNvSpPr>
            <a:spLocks/>
          </p:cNvSpPr>
          <p:nvPr/>
        </p:nvSpPr>
        <p:spPr bwMode="auto">
          <a:xfrm>
            <a:off x="8588376" y="3251200"/>
            <a:ext cx="73025" cy="52388"/>
          </a:xfrm>
          <a:custGeom>
            <a:avLst/>
            <a:gdLst>
              <a:gd name="T0" fmla="*/ 7560469 w 92"/>
              <a:gd name="T1" fmla="*/ 0 h 67"/>
              <a:gd name="T2" fmla="*/ 7560469 w 92"/>
              <a:gd name="T3" fmla="*/ 18952727 h 67"/>
              <a:gd name="T4" fmla="*/ 20161250 w 92"/>
              <a:gd name="T5" fmla="*/ 36683329 h 67"/>
              <a:gd name="T6" fmla="*/ 57963594 w 92"/>
              <a:gd name="T7" fmla="*/ 31791697 h 67"/>
              <a:gd name="T8" fmla="*/ 27721719 w 92"/>
              <a:gd name="T9" fmla="*/ 40962725 h 67"/>
              <a:gd name="T10" fmla="*/ 5670550 w 92"/>
              <a:gd name="T11" fmla="*/ 33014605 h 67"/>
              <a:gd name="T12" fmla="*/ 0 w 92"/>
              <a:gd name="T13" fmla="*/ 0 h 67"/>
              <a:gd name="T14" fmla="*/ 7560469 w 92"/>
              <a:gd name="T15" fmla="*/ 0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67">
                <a:moveTo>
                  <a:pt x="12" y="0"/>
                </a:moveTo>
                <a:lnTo>
                  <a:pt x="12" y="31"/>
                </a:lnTo>
                <a:lnTo>
                  <a:pt x="32" y="60"/>
                </a:lnTo>
                <a:lnTo>
                  <a:pt x="92" y="52"/>
                </a:lnTo>
                <a:lnTo>
                  <a:pt x="44" y="67"/>
                </a:lnTo>
                <a:lnTo>
                  <a:pt x="9" y="54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8" name="Freeform 5">
            <a:extLst>
              <a:ext uri="{FF2B5EF4-FFF2-40B4-BE49-F238E27FC236}">
                <a16:creationId xmlns:a16="http://schemas.microsoft.com/office/drawing/2014/main" id="{47C70107-0606-4FCE-8DC9-C5DEF3D9265C}"/>
              </a:ext>
            </a:extLst>
          </p:cNvPr>
          <p:cNvSpPr>
            <a:spLocks/>
          </p:cNvSpPr>
          <p:nvPr/>
        </p:nvSpPr>
        <p:spPr bwMode="auto">
          <a:xfrm>
            <a:off x="8812213" y="3189289"/>
            <a:ext cx="19050" cy="20637"/>
          </a:xfrm>
          <a:custGeom>
            <a:avLst/>
            <a:gdLst>
              <a:gd name="T0" fmla="*/ 15778370 w 23"/>
              <a:gd name="T1" fmla="*/ 0 h 25"/>
              <a:gd name="T2" fmla="*/ 8232085 w 23"/>
              <a:gd name="T3" fmla="*/ 10221093 h 25"/>
              <a:gd name="T4" fmla="*/ 0 w 23"/>
              <a:gd name="T5" fmla="*/ 17035431 h 25"/>
              <a:gd name="T6" fmla="*/ 5488057 w 23"/>
              <a:gd name="T7" fmla="*/ 6814337 h 25"/>
              <a:gd name="T8" fmla="*/ 15778370 w 2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25">
                <a:moveTo>
                  <a:pt x="23" y="0"/>
                </a:moveTo>
                <a:lnTo>
                  <a:pt x="12" y="15"/>
                </a:lnTo>
                <a:lnTo>
                  <a:pt x="0" y="25"/>
                </a:lnTo>
                <a:lnTo>
                  <a:pt x="8" y="10"/>
                </a:lnTo>
                <a:lnTo>
                  <a:pt x="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9" name="Freeform 6">
            <a:extLst>
              <a:ext uri="{FF2B5EF4-FFF2-40B4-BE49-F238E27FC236}">
                <a16:creationId xmlns:a16="http://schemas.microsoft.com/office/drawing/2014/main" id="{33BD49D2-6AFB-45AE-B7DF-1A26FE327F0B}"/>
              </a:ext>
            </a:extLst>
          </p:cNvPr>
          <p:cNvSpPr>
            <a:spLocks/>
          </p:cNvSpPr>
          <p:nvPr/>
        </p:nvSpPr>
        <p:spPr bwMode="auto">
          <a:xfrm>
            <a:off x="9459913" y="3074989"/>
            <a:ext cx="80962" cy="22225"/>
          </a:xfrm>
          <a:custGeom>
            <a:avLst/>
            <a:gdLst>
              <a:gd name="T0" fmla="*/ 0 w 104"/>
              <a:gd name="T1" fmla="*/ 17641094 h 28"/>
              <a:gd name="T2" fmla="*/ 13333040 w 104"/>
              <a:gd name="T3" fmla="*/ 11341100 h 28"/>
              <a:gd name="T4" fmla="*/ 29695927 w 104"/>
              <a:gd name="T5" fmla="*/ 3150394 h 28"/>
              <a:gd name="T6" fmla="*/ 47270909 w 104"/>
              <a:gd name="T7" fmla="*/ 0 h 28"/>
              <a:gd name="T8" fmla="*/ 63027360 w 104"/>
              <a:gd name="T9" fmla="*/ 7560469 h 28"/>
              <a:gd name="T10" fmla="*/ 43634626 w 104"/>
              <a:gd name="T11" fmla="*/ 4410075 h 28"/>
              <a:gd name="T12" fmla="*/ 31513680 w 104"/>
              <a:gd name="T13" fmla="*/ 6300788 h 28"/>
              <a:gd name="T14" fmla="*/ 21816924 w 104"/>
              <a:gd name="T15" fmla="*/ 10710863 h 28"/>
              <a:gd name="T16" fmla="*/ 8484662 w 104"/>
              <a:gd name="T17" fmla="*/ 15751175 h 28"/>
              <a:gd name="T18" fmla="*/ 0 w 104"/>
              <a:gd name="T19" fmla="*/ 17641094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" h="28">
                <a:moveTo>
                  <a:pt x="0" y="28"/>
                </a:moveTo>
                <a:lnTo>
                  <a:pt x="22" y="18"/>
                </a:lnTo>
                <a:lnTo>
                  <a:pt x="49" y="5"/>
                </a:lnTo>
                <a:lnTo>
                  <a:pt x="78" y="0"/>
                </a:lnTo>
                <a:lnTo>
                  <a:pt x="104" y="12"/>
                </a:lnTo>
                <a:lnTo>
                  <a:pt x="72" y="7"/>
                </a:lnTo>
                <a:lnTo>
                  <a:pt x="52" y="10"/>
                </a:lnTo>
                <a:lnTo>
                  <a:pt x="36" y="17"/>
                </a:lnTo>
                <a:lnTo>
                  <a:pt x="14" y="25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0" name="Freeform 7">
            <a:extLst>
              <a:ext uri="{FF2B5EF4-FFF2-40B4-BE49-F238E27FC236}">
                <a16:creationId xmlns:a16="http://schemas.microsoft.com/office/drawing/2014/main" id="{DEA34A2B-4BC9-4F4C-9468-390F65E11F48}"/>
              </a:ext>
            </a:extLst>
          </p:cNvPr>
          <p:cNvSpPr>
            <a:spLocks/>
          </p:cNvSpPr>
          <p:nvPr/>
        </p:nvSpPr>
        <p:spPr bwMode="auto">
          <a:xfrm>
            <a:off x="9510714" y="3094038"/>
            <a:ext cx="65087" cy="12700"/>
          </a:xfrm>
          <a:custGeom>
            <a:avLst/>
            <a:gdLst>
              <a:gd name="T0" fmla="*/ 0 w 81"/>
              <a:gd name="T1" fmla="*/ 10080625 h 16"/>
              <a:gd name="T2" fmla="*/ 22598849 w 81"/>
              <a:gd name="T3" fmla="*/ 3780631 h 16"/>
              <a:gd name="T4" fmla="*/ 40032523 w 81"/>
              <a:gd name="T5" fmla="*/ 0 h 16"/>
              <a:gd name="T6" fmla="*/ 52300217 w 81"/>
              <a:gd name="T7" fmla="*/ 6300788 h 16"/>
              <a:gd name="T8" fmla="*/ 36157837 w 81"/>
              <a:gd name="T9" fmla="*/ 5670550 h 16"/>
              <a:gd name="T10" fmla="*/ 11622449 w 81"/>
              <a:gd name="T11" fmla="*/ 9450388 h 16"/>
              <a:gd name="T12" fmla="*/ 0 w 81"/>
              <a:gd name="T13" fmla="*/ 10080625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" h="16">
                <a:moveTo>
                  <a:pt x="0" y="16"/>
                </a:moveTo>
                <a:lnTo>
                  <a:pt x="35" y="6"/>
                </a:lnTo>
                <a:lnTo>
                  <a:pt x="62" y="0"/>
                </a:lnTo>
                <a:lnTo>
                  <a:pt x="81" y="10"/>
                </a:lnTo>
                <a:lnTo>
                  <a:pt x="56" y="9"/>
                </a:lnTo>
                <a:lnTo>
                  <a:pt x="18" y="15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1" name="Freeform 8">
            <a:extLst>
              <a:ext uri="{FF2B5EF4-FFF2-40B4-BE49-F238E27FC236}">
                <a16:creationId xmlns:a16="http://schemas.microsoft.com/office/drawing/2014/main" id="{69E4B3FA-FCC1-4EBD-B3B1-E9151370E233}"/>
              </a:ext>
            </a:extLst>
          </p:cNvPr>
          <p:cNvSpPr>
            <a:spLocks/>
          </p:cNvSpPr>
          <p:nvPr/>
        </p:nvSpPr>
        <p:spPr bwMode="auto">
          <a:xfrm>
            <a:off x="9531350" y="3111500"/>
            <a:ext cx="46038" cy="50800"/>
          </a:xfrm>
          <a:custGeom>
            <a:avLst/>
            <a:gdLst>
              <a:gd name="T0" fmla="*/ 36543059 w 58"/>
              <a:gd name="T1" fmla="*/ 0 h 64"/>
              <a:gd name="T2" fmla="*/ 19532018 w 58"/>
              <a:gd name="T3" fmla="*/ 0 h 64"/>
              <a:gd name="T4" fmla="*/ 6930307 w 58"/>
              <a:gd name="T5" fmla="*/ 6300788 h 64"/>
              <a:gd name="T6" fmla="*/ 0 w 58"/>
              <a:gd name="T7" fmla="*/ 17641094 h 64"/>
              <a:gd name="T8" fmla="*/ 3150428 w 58"/>
              <a:gd name="T9" fmla="*/ 29611638 h 64"/>
              <a:gd name="T10" fmla="*/ 0 w 58"/>
              <a:gd name="T11" fmla="*/ 40322500 h 64"/>
              <a:gd name="T12" fmla="*/ 8190795 w 58"/>
              <a:gd name="T13" fmla="*/ 30241875 h 64"/>
              <a:gd name="T14" fmla="*/ 3150428 w 58"/>
              <a:gd name="T15" fmla="*/ 20791488 h 64"/>
              <a:gd name="T16" fmla="*/ 8821040 w 58"/>
              <a:gd name="T17" fmla="*/ 8820944 h 64"/>
              <a:gd name="T18" fmla="*/ 18271530 w 58"/>
              <a:gd name="T19" fmla="*/ 2520156 h 64"/>
              <a:gd name="T20" fmla="*/ 36543059 w 58"/>
              <a:gd name="T21" fmla="*/ 0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8" h="64">
                <a:moveTo>
                  <a:pt x="58" y="0"/>
                </a:moveTo>
                <a:lnTo>
                  <a:pt x="31" y="0"/>
                </a:lnTo>
                <a:lnTo>
                  <a:pt x="11" y="10"/>
                </a:lnTo>
                <a:lnTo>
                  <a:pt x="0" y="28"/>
                </a:lnTo>
                <a:lnTo>
                  <a:pt x="5" y="47"/>
                </a:lnTo>
                <a:lnTo>
                  <a:pt x="0" y="64"/>
                </a:lnTo>
                <a:lnTo>
                  <a:pt x="13" y="48"/>
                </a:lnTo>
                <a:lnTo>
                  <a:pt x="5" y="33"/>
                </a:lnTo>
                <a:lnTo>
                  <a:pt x="14" y="14"/>
                </a:lnTo>
                <a:lnTo>
                  <a:pt x="29" y="4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2" name="Freeform 9">
            <a:extLst>
              <a:ext uri="{FF2B5EF4-FFF2-40B4-BE49-F238E27FC236}">
                <a16:creationId xmlns:a16="http://schemas.microsoft.com/office/drawing/2014/main" id="{889216C9-51D9-4410-BF29-B1A3D46B5E63}"/>
              </a:ext>
            </a:extLst>
          </p:cNvPr>
          <p:cNvSpPr>
            <a:spLocks/>
          </p:cNvSpPr>
          <p:nvPr/>
        </p:nvSpPr>
        <p:spPr bwMode="auto">
          <a:xfrm>
            <a:off x="9545638" y="3116263"/>
            <a:ext cx="23812" cy="25400"/>
          </a:xfrm>
          <a:custGeom>
            <a:avLst/>
            <a:gdLst>
              <a:gd name="T0" fmla="*/ 17719105 w 32"/>
              <a:gd name="T1" fmla="*/ 0 h 33"/>
              <a:gd name="T2" fmla="*/ 2768889 w 32"/>
              <a:gd name="T3" fmla="*/ 7701588 h 33"/>
              <a:gd name="T4" fmla="*/ 0 w 32"/>
              <a:gd name="T5" fmla="*/ 19550303 h 33"/>
              <a:gd name="T6" fmla="*/ 3876147 w 32"/>
              <a:gd name="T7" fmla="*/ 19550303 h 33"/>
              <a:gd name="T8" fmla="*/ 4983405 w 32"/>
              <a:gd name="T9" fmla="*/ 11848715 h 33"/>
              <a:gd name="T10" fmla="*/ 17719105 w 32"/>
              <a:gd name="T11" fmla="*/ 0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3">
                <a:moveTo>
                  <a:pt x="32" y="0"/>
                </a:moveTo>
                <a:lnTo>
                  <a:pt x="5" y="13"/>
                </a:lnTo>
                <a:lnTo>
                  <a:pt x="0" y="33"/>
                </a:lnTo>
                <a:lnTo>
                  <a:pt x="7" y="33"/>
                </a:lnTo>
                <a:lnTo>
                  <a:pt x="9" y="20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3" name="Freeform 10">
            <a:extLst>
              <a:ext uri="{FF2B5EF4-FFF2-40B4-BE49-F238E27FC236}">
                <a16:creationId xmlns:a16="http://schemas.microsoft.com/office/drawing/2014/main" id="{466EFF5F-2E81-4C08-933C-DFC1C96217A3}"/>
              </a:ext>
            </a:extLst>
          </p:cNvPr>
          <p:cNvSpPr>
            <a:spLocks/>
          </p:cNvSpPr>
          <p:nvPr/>
        </p:nvSpPr>
        <p:spPr bwMode="auto">
          <a:xfrm>
            <a:off x="9559925" y="3124201"/>
            <a:ext cx="12700" cy="17463"/>
          </a:xfrm>
          <a:custGeom>
            <a:avLst/>
            <a:gdLst>
              <a:gd name="T0" fmla="*/ 10080625 w 16"/>
              <a:gd name="T1" fmla="*/ 0 h 23"/>
              <a:gd name="T2" fmla="*/ 0 w 16"/>
              <a:gd name="T3" fmla="*/ 12682694 h 23"/>
              <a:gd name="T4" fmla="*/ 6300788 w 16"/>
              <a:gd name="T5" fmla="*/ 13258973 h 23"/>
              <a:gd name="T6" fmla="*/ 10080625 w 16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23">
                <a:moveTo>
                  <a:pt x="16" y="0"/>
                </a:moveTo>
                <a:lnTo>
                  <a:pt x="0" y="22"/>
                </a:lnTo>
                <a:lnTo>
                  <a:pt x="10" y="23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4" name="Freeform 11">
            <a:extLst>
              <a:ext uri="{FF2B5EF4-FFF2-40B4-BE49-F238E27FC236}">
                <a16:creationId xmlns:a16="http://schemas.microsoft.com/office/drawing/2014/main" id="{A093153C-CD36-4FA6-90C4-086301F3BE04}"/>
              </a:ext>
            </a:extLst>
          </p:cNvPr>
          <p:cNvSpPr>
            <a:spLocks/>
          </p:cNvSpPr>
          <p:nvPr/>
        </p:nvSpPr>
        <p:spPr bwMode="auto">
          <a:xfrm>
            <a:off x="9451975" y="3127376"/>
            <a:ext cx="25400" cy="49213"/>
          </a:xfrm>
          <a:custGeom>
            <a:avLst/>
            <a:gdLst>
              <a:gd name="T0" fmla="*/ 630238 w 32"/>
              <a:gd name="T1" fmla="*/ 1260488 h 62"/>
              <a:gd name="T2" fmla="*/ 8190706 w 32"/>
              <a:gd name="T3" fmla="*/ 5670608 h 62"/>
              <a:gd name="T4" fmla="*/ 11341100 w 32"/>
              <a:gd name="T5" fmla="*/ 13861397 h 62"/>
              <a:gd name="T6" fmla="*/ 9450388 w 32"/>
              <a:gd name="T7" fmla="*/ 22052187 h 62"/>
              <a:gd name="T8" fmla="*/ 0 w 32"/>
              <a:gd name="T9" fmla="*/ 33392608 h 62"/>
              <a:gd name="T10" fmla="*/ 6930231 w 32"/>
              <a:gd name="T11" fmla="*/ 37802728 h 62"/>
              <a:gd name="T12" fmla="*/ 14490700 w 32"/>
              <a:gd name="T13" fmla="*/ 39063216 h 62"/>
              <a:gd name="T14" fmla="*/ 20161250 w 32"/>
              <a:gd name="T15" fmla="*/ 37802728 h 62"/>
              <a:gd name="T16" fmla="*/ 13861256 w 32"/>
              <a:gd name="T17" fmla="*/ 35912790 h 62"/>
              <a:gd name="T18" fmla="*/ 6930231 w 32"/>
              <a:gd name="T19" fmla="*/ 34653096 h 62"/>
              <a:gd name="T20" fmla="*/ 12600781 w 32"/>
              <a:gd name="T21" fmla="*/ 24572368 h 62"/>
              <a:gd name="T22" fmla="*/ 13861256 w 32"/>
              <a:gd name="T23" fmla="*/ 15751335 h 62"/>
              <a:gd name="T24" fmla="*/ 13231019 w 32"/>
              <a:gd name="T25" fmla="*/ 8190789 h 62"/>
              <a:gd name="T26" fmla="*/ 6930231 w 32"/>
              <a:gd name="T27" fmla="*/ 0 h 62"/>
              <a:gd name="T28" fmla="*/ 630238 w 32"/>
              <a:gd name="T29" fmla="*/ 1260488 h 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62">
                <a:moveTo>
                  <a:pt x="1" y="2"/>
                </a:moveTo>
                <a:lnTo>
                  <a:pt x="13" y="9"/>
                </a:lnTo>
                <a:lnTo>
                  <a:pt x="18" y="22"/>
                </a:lnTo>
                <a:lnTo>
                  <a:pt x="15" y="35"/>
                </a:lnTo>
                <a:lnTo>
                  <a:pt x="0" y="53"/>
                </a:lnTo>
                <a:lnTo>
                  <a:pt x="11" y="60"/>
                </a:lnTo>
                <a:lnTo>
                  <a:pt x="23" y="62"/>
                </a:lnTo>
                <a:lnTo>
                  <a:pt x="32" y="60"/>
                </a:lnTo>
                <a:lnTo>
                  <a:pt x="22" y="57"/>
                </a:lnTo>
                <a:lnTo>
                  <a:pt x="11" y="55"/>
                </a:lnTo>
                <a:lnTo>
                  <a:pt x="20" y="39"/>
                </a:lnTo>
                <a:lnTo>
                  <a:pt x="22" y="25"/>
                </a:lnTo>
                <a:lnTo>
                  <a:pt x="21" y="13"/>
                </a:lnTo>
                <a:lnTo>
                  <a:pt x="11" y="0"/>
                </a:lnTo>
                <a:lnTo>
                  <a:pt x="1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5" name="Freeform 12">
            <a:extLst>
              <a:ext uri="{FF2B5EF4-FFF2-40B4-BE49-F238E27FC236}">
                <a16:creationId xmlns:a16="http://schemas.microsoft.com/office/drawing/2014/main" id="{7EF51716-5066-4145-9EAA-A96D70A104AE}"/>
              </a:ext>
            </a:extLst>
          </p:cNvPr>
          <p:cNvSpPr>
            <a:spLocks/>
          </p:cNvSpPr>
          <p:nvPr/>
        </p:nvSpPr>
        <p:spPr bwMode="auto">
          <a:xfrm>
            <a:off x="9485313" y="3151189"/>
            <a:ext cx="19050" cy="9525"/>
          </a:xfrm>
          <a:custGeom>
            <a:avLst/>
            <a:gdLst>
              <a:gd name="T0" fmla="*/ 0 w 24"/>
              <a:gd name="T1" fmla="*/ 0 h 13"/>
              <a:gd name="T2" fmla="*/ 15120938 w 24"/>
              <a:gd name="T3" fmla="*/ 3757979 h 13"/>
              <a:gd name="T4" fmla="*/ 3150394 w 24"/>
              <a:gd name="T5" fmla="*/ 6978894 h 13"/>
              <a:gd name="T6" fmla="*/ 0 w 24"/>
              <a:gd name="T7" fmla="*/ 0 h 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13">
                <a:moveTo>
                  <a:pt x="0" y="0"/>
                </a:moveTo>
                <a:lnTo>
                  <a:pt x="24" y="7"/>
                </a:lnTo>
                <a:lnTo>
                  <a:pt x="5" y="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6" name="Freeform 13">
            <a:extLst>
              <a:ext uri="{FF2B5EF4-FFF2-40B4-BE49-F238E27FC236}">
                <a16:creationId xmlns:a16="http://schemas.microsoft.com/office/drawing/2014/main" id="{9ECD3AB5-384B-4454-BC3D-601E05388487}"/>
              </a:ext>
            </a:extLst>
          </p:cNvPr>
          <p:cNvSpPr>
            <a:spLocks/>
          </p:cNvSpPr>
          <p:nvPr/>
        </p:nvSpPr>
        <p:spPr bwMode="auto">
          <a:xfrm>
            <a:off x="9453564" y="3141663"/>
            <a:ext cx="9525" cy="11112"/>
          </a:xfrm>
          <a:custGeom>
            <a:avLst/>
            <a:gdLst>
              <a:gd name="T0" fmla="*/ 0 w 12"/>
              <a:gd name="T1" fmla="*/ 0 h 12"/>
              <a:gd name="T2" fmla="*/ 4410075 w 12"/>
              <a:gd name="T3" fmla="*/ 0 h 12"/>
              <a:gd name="T4" fmla="*/ 7560469 w 12"/>
              <a:gd name="T5" fmla="*/ 9432236 h 12"/>
              <a:gd name="T6" fmla="*/ 1889919 w 12"/>
              <a:gd name="T7" fmla="*/ 10289712 h 12"/>
              <a:gd name="T8" fmla="*/ 0 w 12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7" y="0"/>
                </a:lnTo>
                <a:lnTo>
                  <a:pt x="12" y="11"/>
                </a:lnTo>
                <a:lnTo>
                  <a:pt x="3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7" name="Freeform 14">
            <a:extLst>
              <a:ext uri="{FF2B5EF4-FFF2-40B4-BE49-F238E27FC236}">
                <a16:creationId xmlns:a16="http://schemas.microsoft.com/office/drawing/2014/main" id="{1A198945-B9EB-4EC9-AAD2-A75DC368C5A3}"/>
              </a:ext>
            </a:extLst>
          </p:cNvPr>
          <p:cNvSpPr>
            <a:spLocks/>
          </p:cNvSpPr>
          <p:nvPr/>
        </p:nvSpPr>
        <p:spPr bwMode="auto">
          <a:xfrm>
            <a:off x="8999539" y="3600451"/>
            <a:ext cx="28575" cy="61913"/>
          </a:xfrm>
          <a:custGeom>
            <a:avLst/>
            <a:gdLst>
              <a:gd name="T0" fmla="*/ 23329446 w 35"/>
              <a:gd name="T1" fmla="*/ 0 h 78"/>
              <a:gd name="T2" fmla="*/ 14663874 w 35"/>
              <a:gd name="T3" fmla="*/ 11341192 h 78"/>
              <a:gd name="T4" fmla="*/ 3332661 w 35"/>
              <a:gd name="T5" fmla="*/ 24572317 h 78"/>
              <a:gd name="T6" fmla="*/ 3332661 w 35"/>
              <a:gd name="T7" fmla="*/ 49143841 h 78"/>
              <a:gd name="T8" fmla="*/ 1333228 w 35"/>
              <a:gd name="T9" fmla="*/ 38432892 h 78"/>
              <a:gd name="T10" fmla="*/ 0 w 35"/>
              <a:gd name="T11" fmla="*/ 22681589 h 78"/>
              <a:gd name="T12" fmla="*/ 12664440 w 35"/>
              <a:gd name="T13" fmla="*/ 6300838 h 78"/>
              <a:gd name="T14" fmla="*/ 23329446 w 35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" h="78">
                <a:moveTo>
                  <a:pt x="35" y="0"/>
                </a:moveTo>
                <a:lnTo>
                  <a:pt x="22" y="18"/>
                </a:lnTo>
                <a:lnTo>
                  <a:pt x="5" y="39"/>
                </a:lnTo>
                <a:lnTo>
                  <a:pt x="5" y="78"/>
                </a:lnTo>
                <a:lnTo>
                  <a:pt x="2" y="61"/>
                </a:lnTo>
                <a:lnTo>
                  <a:pt x="0" y="36"/>
                </a:lnTo>
                <a:lnTo>
                  <a:pt x="19" y="10"/>
                </a:lnTo>
                <a:lnTo>
                  <a:pt x="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58" name="Freeform 15">
            <a:extLst>
              <a:ext uri="{FF2B5EF4-FFF2-40B4-BE49-F238E27FC236}">
                <a16:creationId xmlns:a16="http://schemas.microsoft.com/office/drawing/2014/main" id="{F8BA2B57-8B3D-4A46-ACE3-5D8E572915F0}"/>
              </a:ext>
            </a:extLst>
          </p:cNvPr>
          <p:cNvSpPr>
            <a:spLocks/>
          </p:cNvSpPr>
          <p:nvPr/>
        </p:nvSpPr>
        <p:spPr bwMode="auto">
          <a:xfrm>
            <a:off x="9545639" y="3309938"/>
            <a:ext cx="46037" cy="12700"/>
          </a:xfrm>
          <a:custGeom>
            <a:avLst/>
            <a:gdLst>
              <a:gd name="T0" fmla="*/ 36541472 w 58"/>
              <a:gd name="T1" fmla="*/ 0 h 15"/>
              <a:gd name="T2" fmla="*/ 17010672 w 58"/>
              <a:gd name="T3" fmla="*/ 0 h 15"/>
              <a:gd name="T4" fmla="*/ 0 w 58"/>
              <a:gd name="T5" fmla="*/ 10752667 h 15"/>
              <a:gd name="T6" fmla="*/ 21420699 w 58"/>
              <a:gd name="T7" fmla="*/ 5734473 h 15"/>
              <a:gd name="T8" fmla="*/ 36541472 w 58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" h="15">
                <a:moveTo>
                  <a:pt x="58" y="0"/>
                </a:moveTo>
                <a:lnTo>
                  <a:pt x="27" y="0"/>
                </a:lnTo>
                <a:lnTo>
                  <a:pt x="0" y="15"/>
                </a:lnTo>
                <a:lnTo>
                  <a:pt x="34" y="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6159" name="Picture 16" descr="BD06003_">
            <a:extLst>
              <a:ext uri="{FF2B5EF4-FFF2-40B4-BE49-F238E27FC236}">
                <a16:creationId xmlns:a16="http://schemas.microsoft.com/office/drawing/2014/main" id="{20552D2A-4C32-4D16-B842-E3BBDA25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68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j0114458">
            <a:extLst>
              <a:ext uri="{FF2B5EF4-FFF2-40B4-BE49-F238E27FC236}">
                <a16:creationId xmlns:a16="http://schemas.microsoft.com/office/drawing/2014/main" id="{B5F1B7F9-0CBB-4443-BA87-0192B7E8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0" y="2467824"/>
            <a:ext cx="1896701" cy="237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j0126767">
            <a:extLst>
              <a:ext uri="{FF2B5EF4-FFF2-40B4-BE49-F238E27FC236}">
                <a16:creationId xmlns:a16="http://schemas.microsoft.com/office/drawing/2014/main" id="{02D712D6-CB23-4534-98A5-3C4762949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 Box 20">
            <a:extLst>
              <a:ext uri="{FF2B5EF4-FFF2-40B4-BE49-F238E27FC236}">
                <a16:creationId xmlns:a16="http://schemas.microsoft.com/office/drawing/2014/main" id="{779E51A5-9B15-415F-979F-01BDC93D4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violina</a:t>
            </a:r>
            <a:r>
              <a:rPr lang="en-US" altLang="sl-SI" sz="24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56F1CEC1-A07C-4961-B1BB-6F8E7915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657600"/>
            <a:ext cx="118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 b="1">
                <a:solidFill>
                  <a:srgbClr val="008080"/>
                </a:solidFill>
                <a:latin typeface="Tahoma" panose="020B0604030504040204" pitchFamily="34" charset="0"/>
              </a:rPr>
              <a:t>viola</a:t>
            </a:r>
            <a:endParaRPr lang="en-US" altLang="sl-SI" sz="2400" b="1">
              <a:solidFill>
                <a:srgbClr val="008080"/>
              </a:solidFill>
              <a:latin typeface="Tahoma" panose="020B0604030504040204" pitchFamily="34" charset="0"/>
            </a:endParaRP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3A85CC08-B76D-468E-AA31-B2860E4B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81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 b="1">
                <a:solidFill>
                  <a:srgbClr val="008080"/>
                </a:solidFill>
                <a:latin typeface="Tahoma" panose="020B0604030504040204" pitchFamily="34" charset="0"/>
              </a:rPr>
              <a:t>kontrabas</a:t>
            </a:r>
            <a:endParaRPr lang="en-US" altLang="sl-SI" sz="2400" b="1">
              <a:solidFill>
                <a:srgbClr val="008080"/>
              </a:solidFill>
              <a:latin typeface="Tahoma" panose="020B0604030504040204" pitchFamily="34" charset="0"/>
            </a:endParaRP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FC1BDFE3-06F3-4266-BB40-643283AA4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4581525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 b="1">
                <a:solidFill>
                  <a:srgbClr val="008080"/>
                </a:solidFill>
                <a:latin typeface="Tahoma" panose="020B0604030504040204" pitchFamily="34" charset="0"/>
              </a:rPr>
              <a:t>violončelo</a:t>
            </a:r>
            <a:endParaRPr lang="en-US" altLang="sl-SI" sz="2400" b="1">
              <a:solidFill>
                <a:srgbClr val="008080"/>
              </a:solidFill>
              <a:latin typeface="Tahoma" panose="020B0604030504040204" pitchFamily="34" charset="0"/>
            </a:endParaRP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50E8C99F-F5F2-48D5-9D51-51559013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219201"/>
            <a:ext cx="502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 b="1">
                <a:solidFill>
                  <a:srgbClr val="00808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Petra predstavljajo godala.</a:t>
            </a:r>
            <a:endParaRPr lang="en-US" altLang="sl-SI" sz="24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sl-SI" sz="2400">
              <a:latin typeface="Tahoma" panose="020B0604030504040204" pitchFamily="34" charset="0"/>
            </a:endParaRPr>
          </a:p>
        </p:txBody>
      </p:sp>
      <p:pic>
        <p:nvPicPr>
          <p:cNvPr id="6167" name="Picture 26" descr="Cartoon hand drawn cello girl PNG clipart | free cliparts | UIHere">
            <a:extLst>
              <a:ext uri="{FF2B5EF4-FFF2-40B4-BE49-F238E27FC236}">
                <a16:creationId xmlns:a16="http://schemas.microsoft.com/office/drawing/2014/main" id="{8B6C7C55-0D5A-42F3-8685-E0368E07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379" y="1311565"/>
            <a:ext cx="2316617" cy="30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8" descr="Double Bass Bass Guitar Bassist Music PNG, Clipart, Bass, Bass ...">
            <a:extLst>
              <a:ext uri="{FF2B5EF4-FFF2-40B4-BE49-F238E27FC236}">
                <a16:creationId xmlns:a16="http://schemas.microsoft.com/office/drawing/2014/main" id="{CF7F3AA3-9084-4E2F-A29C-C86FD6C8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4" y="4455095"/>
            <a:ext cx="2057400" cy="224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tz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utoUpdateAnimBg="0"/>
      <p:bldP spid="7189" grpId="0" autoUpdateAnimBg="0"/>
      <p:bldP spid="7190" grpId="0" autoUpdateAnimBg="0"/>
      <p:bldP spid="7191" grpId="0" autoUpdateAnimBg="0"/>
      <p:bldP spid="719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A850CEF-D9F1-4292-86A5-5B4B15119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5E1F3FB-4F79-4A01-8215-B290EACA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Koliko strun ima violina?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4D6EF9CA-3D4C-4795-AFB4-C0DD7E03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Odogovor</a:t>
            </a:r>
            <a:r>
              <a:rPr lang="en-US" altLang="sl-SI">
                <a:latin typeface="Comic Sans MS" panose="030F0702030302020204" pitchFamily="66" charset="0"/>
              </a:rPr>
              <a:t>: 4 </a:t>
            </a:r>
            <a:r>
              <a:rPr lang="sl-SI" altLang="sl-SI">
                <a:latin typeface="Comic Sans MS" panose="030F0702030302020204" pitchFamily="66" charset="0"/>
              </a:rPr>
              <a:t>strune.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  <p:bldP spid="4710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CB2CF5-360D-45F8-B6DB-C9160BE7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BD44F66E-3603-4E68-9AAA-D55D4045D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V glasbeni pravljici igram melodijo ptičke.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8446F3D9-D22F-4195-B1EF-AABC1987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prečna flavta.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  <p:bldP spid="4915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525EC3A-B43F-4205-847E-CF0DAAE9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453E5A60-F7A5-42DB-8194-D6B6D9A5C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V glasbeni pravljici igram melodijo mačke.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CD06EE5E-6C4D-4FDF-9F54-A40893E6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Odogovor:</a:t>
            </a:r>
            <a:r>
              <a:rPr lang="en-US" altLang="sl-SI">
                <a:latin typeface="Comic Sans MS" panose="030F0702030302020204" pitchFamily="66" charset="0"/>
              </a:rPr>
              <a:t> </a:t>
            </a:r>
            <a:r>
              <a:rPr lang="sl-SI" altLang="sl-SI">
                <a:latin typeface="Comic Sans MS" panose="030F0702030302020204" pitchFamily="66" charset="0"/>
              </a:rPr>
              <a:t>klarinet.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  <p:bldP spid="5120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05E75D6-B53A-4E5C-89CD-97F2F994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AFC81AF5-853F-4E18-AF24-55A4747AF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V pravljici igram melodijo dedka.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46CF3C4D-4DEC-4125-9E7D-9D93C7F3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876925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fagot.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5325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7B78310-1E2B-465E-B240-B40707F8C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8A984561-257B-41AF-973A-544D5342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Katero žival v Petru in volku predstavlja oboa?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06326E33-5301-4A2D-A884-8A514D8C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5895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račko.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  <p:bldP spid="5530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4AB0BE3-A2FC-4933-A801-415103CE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3BDD2D50-5F8F-4702-B16C-FF720D60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Za igranje klarineta potrebujemo majhen kos lesa.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Kako ga imenujemo?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E05F1332-6339-4B16-83B4-E258560A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ustnik.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  <p:bldP spid="5734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956324-87F6-41F7-A06B-4BFAF381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F81818A1-3D5C-474B-BB3F-30AAEB727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V pravljici igram melodijo volka.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72DDEFA2-A02D-48D4-825A-E075EF32A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rog.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  <p:bldP spid="5939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D174C1B-6B4B-43B7-AE3A-74D6CB32B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1ACE0AAC-256B-4154-9CC1-77B48265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Kje drži desno roko glasbenik, ko igra na tubo?</a:t>
            </a:r>
          </a:p>
          <a:p>
            <a:pPr>
              <a:spcBef>
                <a:spcPct val="50000"/>
              </a:spcBef>
              <a:buFontTx/>
              <a:buNone/>
            </a:pPr>
            <a:endParaRPr lang="sl-SI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62D45184-B453-4691-AE01-25816D7FB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373688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v zvončasti odprtini.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  <p:bldP spid="6144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1AC6725-2234-45EF-A984-7331069C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24A35BF3-6621-445F-8CF3-D6B6C05C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Katero trobilo ima drsno cev?</a:t>
            </a: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85ED5B2B-4209-4CE3-8BD6-052E32AD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pozavna.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388E83C-306F-45A9-9FFE-5D2C29DA2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A0E098DA-7C3B-40CA-BAC2-AE3B0BF5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Poimenuj največje trobilo.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E234A9D8-7F95-4116-8994-4CF07C53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73405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tuba.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>
            <a:extLst>
              <a:ext uri="{FF2B5EF4-FFF2-40B4-BE49-F238E27FC236}">
                <a16:creationId xmlns:a16="http://schemas.microsoft.com/office/drawing/2014/main" id="{DE627A42-1BAE-4373-89B1-D7EDF39C27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9500" y="436563"/>
            <a:ext cx="4953000" cy="1069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sl-SI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Medium" panose="020B0603020102020204" pitchFamily="34" charset="0"/>
              </a:rPr>
              <a:t>Pihala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E8883A9-66F5-498C-BE7B-F8012AD26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256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sl-SI" altLang="sl-SI" sz="240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18F5EA98-D108-4423-A86D-82247316F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 b="1">
                <a:solidFill>
                  <a:srgbClr val="000099"/>
                </a:solidFill>
                <a:latin typeface="Tahoma" panose="020B0604030504040204" pitchFamily="34" charset="0"/>
              </a:rPr>
              <a:t>V zgodbi nastopajo štiri pihala:</a:t>
            </a:r>
            <a:endParaRPr lang="en-US" altLang="sl-SI" sz="2400" b="1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02CE829A-68DD-4849-9078-EC74F0BBC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2" y="154986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l-SI" sz="2400" dirty="0">
                <a:latin typeface="Tahoma" panose="020B0604030504040204" pitchFamily="34" charset="0"/>
              </a:rPr>
              <a:t>  </a:t>
            </a:r>
            <a:r>
              <a:rPr lang="sl-SI" altLang="sl-SI" sz="2400" dirty="0">
                <a:solidFill>
                  <a:srgbClr val="000099"/>
                </a:solidFill>
                <a:latin typeface="Tahoma" panose="020B0604030504040204" pitchFamily="34" charset="0"/>
              </a:rPr>
              <a:t>fagot</a:t>
            </a:r>
            <a:endParaRPr lang="en-US" altLang="sl-SI" sz="2400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47D2FF79-6A49-43BC-9F0E-3AB1C1D4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10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sl-SI" altLang="sl-SI" sz="2400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A89A0061-18C5-48F8-9293-4116118E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784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 dirty="0">
                <a:solidFill>
                  <a:srgbClr val="000099"/>
                </a:solidFill>
                <a:latin typeface="Tahoma" panose="020B0604030504040204" pitchFamily="34" charset="0"/>
              </a:rPr>
              <a:t>klarinet</a:t>
            </a:r>
            <a:endParaRPr lang="en-US" altLang="sl-SI" sz="2400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7096611E-38B3-466D-A6DD-B200290BC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900" y="2157413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rgbClr val="000099"/>
                </a:solidFill>
                <a:latin typeface="Tahoma" panose="020B0604030504040204" pitchFamily="34" charset="0"/>
              </a:rPr>
              <a:t>oboa</a:t>
            </a:r>
            <a:endParaRPr lang="en-US" altLang="sl-SI" sz="240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14612939-C658-405C-8F3C-2A65B6DAA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606" y="49530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chemeClr val="accent2"/>
                </a:solidFill>
                <a:latin typeface="Tahoma" panose="020B0604030504040204" pitchFamily="34" charset="0"/>
              </a:rPr>
              <a:t>prečna flavta</a:t>
            </a:r>
            <a:endParaRPr lang="en-US" altLang="sl-SI" sz="24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pic>
        <p:nvPicPr>
          <p:cNvPr id="8202" name="Picture 15" descr="Library of graphic black and white download bassoon png files ...">
            <a:extLst>
              <a:ext uri="{FF2B5EF4-FFF2-40B4-BE49-F238E27FC236}">
                <a16:creationId xmlns:a16="http://schemas.microsoft.com/office/drawing/2014/main" id="{816CA0B0-6DD2-48A2-A60C-58916E839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" y="2079059"/>
            <a:ext cx="2350293" cy="333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Slika 1">
            <a:extLst>
              <a:ext uri="{FF2B5EF4-FFF2-40B4-BE49-F238E27FC236}">
                <a16:creationId xmlns:a16="http://schemas.microsoft.com/office/drawing/2014/main" id="{D57100D9-0A60-48B5-944C-5089CE19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44" y="3833091"/>
            <a:ext cx="1289812" cy="24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9" descr="Oboe clipart » Clipart Station">
            <a:extLst>
              <a:ext uri="{FF2B5EF4-FFF2-40B4-BE49-F238E27FC236}">
                <a16:creationId xmlns:a16="http://schemas.microsoft.com/office/drawing/2014/main" id="{0C76D7DB-4BFE-464F-900E-F2C1B55C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198688"/>
            <a:ext cx="27178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1" descr="Cartoon Flute | Flute clip art | Flute, Clip art, Black and white ...">
            <a:extLst>
              <a:ext uri="{FF2B5EF4-FFF2-40B4-BE49-F238E27FC236}">
                <a16:creationId xmlns:a16="http://schemas.microsoft.com/office/drawing/2014/main" id="{FDAB1860-5337-4A11-8A24-83F68D03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61" y="3829772"/>
            <a:ext cx="2000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3" grpId="0" autoUpdateAnimBg="0"/>
      <p:bldP spid="9225" grpId="0" autoUpdateAnimBg="0"/>
      <p:bldP spid="9226" grpId="0" autoUpdateAnimBg="0"/>
      <p:bldP spid="92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0003A7-9A33-458D-8B7E-605E5D09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47D4B252-7733-488E-879F-7DA0D811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Sem najmanjše trobilo.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B44D6C31-2A9F-4265-8346-95A14F8A0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876925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trobenta.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8DFB68E-90A6-4D7F-AF3E-7BADA7671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D2EB5A54-C0C9-454B-A4E4-6CFA0ED28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Kateri inštrumenti so v glasbeni pravljici predstavljali lovce?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CAB10875-2482-48E7-9239-6FFF97B14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timpani (bobni).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  <p:bldP spid="6963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D46CD75-E529-4B2E-BAE2-B661ADDB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44B4DA62-5FBE-4D9A-9F34-806D1CF9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Sem glasbilo iz družine tolkal in imam tri stranice.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99394C78-700C-464C-8F0F-F693F2DFC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triangel.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  <p:bldP spid="7168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41EB896-D044-4C47-B43F-25B7F395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A9D2D1C-47BB-4D79-924B-DF1D34A0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Sem tolkalo okrogle oblike, ob straneh imam kovinske kroge, ki zvončkljajo, če me zatreseš.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468E8D5D-B7FC-4F1A-BD45-FB79B1C59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tamburin.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  <p:bldP spid="7373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7F29555-CC47-4449-9F9B-F837A9A2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737D521D-B0D5-4C81-9D99-FF7DF68F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Poimenuj tolkalo, ki ga ponavadi uporabljamo v paru in nanj igramo tako, da ga tresemo.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41EDFE4B-F563-4337-BDD1-F91C42E32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73405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ropotulja.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  <p:bldP spid="75780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593CA31-5338-45FF-96AC-370A48E10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1828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2400"/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199A82A9-05EF-42DE-9A68-1812496A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1"/>
            <a:ext cx="731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Sem velik, name lahko udarjaš z mehko palico.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l-SI" altLang="sl-SI" sz="4000" b="1">
                <a:solidFill>
                  <a:schemeClr val="accent2"/>
                </a:solidFill>
                <a:latin typeface="Tahoma" panose="020B0604030504040204" pitchFamily="34" charset="0"/>
              </a:rPr>
              <a:t>Kdo sem?</a:t>
            </a:r>
            <a:endParaRPr lang="en-US" altLang="sl-SI" sz="4000" b="1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302D2419-4BF1-4018-B5ED-7F9401F00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805489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Odgovor</a:t>
            </a:r>
            <a:r>
              <a:rPr lang="en-US" altLang="sl-SI">
                <a:latin typeface="Comic Sans MS" panose="030F0702030302020204" pitchFamily="66" charset="0"/>
              </a:rPr>
              <a:t>: </a:t>
            </a:r>
            <a:r>
              <a:rPr lang="sl-SI" altLang="sl-SI">
                <a:latin typeface="Comic Sans MS" panose="030F0702030302020204" pitchFamily="66" charset="0"/>
              </a:rPr>
              <a:t>boben.</a:t>
            </a:r>
            <a:endParaRPr lang="en-US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  <p:bldP spid="7782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extLst>
              <a:ext uri="{FF2B5EF4-FFF2-40B4-BE49-F238E27FC236}">
                <a16:creationId xmlns:a16="http://schemas.microsoft.com/office/drawing/2014/main" id="{DA0D66DC-5781-41D6-8B61-258E034378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491837"/>
            <a:ext cx="4724400" cy="10033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>
              <a:defRPr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PTIČKA</a:t>
            </a: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7AF2D45E-A27D-43F1-960E-A9FA9808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00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sl-SI" altLang="sl-SI" sz="2400"/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12328281-807E-449E-89A0-9BEEDA2700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6831" y="5275695"/>
            <a:ext cx="35083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dirty="0">
                <a:solidFill>
                  <a:srgbClr val="00B050"/>
                </a:solidFill>
              </a:rPr>
              <a:t>prečna flavta</a:t>
            </a:r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73D2F8A3-56E0-428C-9A1D-C53C64637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918" y="5380470"/>
            <a:ext cx="1371600" cy="533400"/>
          </a:xfrm>
          <a:custGeom>
            <a:avLst/>
            <a:gdLst>
              <a:gd name="T0" fmla="*/ 65322450 w 21600"/>
              <a:gd name="T1" fmla="*/ 0 h 21600"/>
              <a:gd name="T2" fmla="*/ 0 w 21600"/>
              <a:gd name="T3" fmla="*/ 6586008 h 21600"/>
              <a:gd name="T4" fmla="*/ 65322450 w 21600"/>
              <a:gd name="T5" fmla="*/ 13172017 h 21600"/>
              <a:gd name="T6" fmla="*/ 87096600 w 21600"/>
              <a:gd name="T7" fmla="*/ 65860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pic>
        <p:nvPicPr>
          <p:cNvPr id="10249" name="Picture 12" descr="Cartoon Flute | Flute clip art | Flute, Clip art, Black and white ...">
            <a:extLst>
              <a:ext uri="{FF2B5EF4-FFF2-40B4-BE49-F238E27FC236}">
                <a16:creationId xmlns:a16="http://schemas.microsoft.com/office/drawing/2014/main" id="{C38E1B39-30D4-4FD7-8621-2AF61723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30" y="2697908"/>
            <a:ext cx="3359727" cy="353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2-pticka">
            <a:hlinkClick r:id="" action="ppaction://media"/>
            <a:extLst>
              <a:ext uri="{FF2B5EF4-FFF2-40B4-BE49-F238E27FC236}">
                <a16:creationId xmlns:a16="http://schemas.microsoft.com/office/drawing/2014/main" id="{B2E6793A-5132-46C1-B768-32103235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4514" name="Picture 2" descr="Bird Clipart Little Blue Bird Clip Art Png – Clipartly.com">
            <a:extLst>
              <a:ext uri="{FF2B5EF4-FFF2-40B4-BE49-F238E27FC236}">
                <a16:creationId xmlns:a16="http://schemas.microsoft.com/office/drawing/2014/main" id="{F2243B0D-230F-4ADA-BFD6-8AB68C6F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" y="381000"/>
            <a:ext cx="538945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266" grpId="0" autoUpdateAnimBg="0"/>
      <p:bldP spid="11270" grpId="0" autoUpdateAnimBg="0"/>
      <p:bldP spid="1127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>
            <a:extLst>
              <a:ext uri="{FF2B5EF4-FFF2-40B4-BE49-F238E27FC236}">
                <a16:creationId xmlns:a16="http://schemas.microsoft.com/office/drawing/2014/main" id="{22627798-27CC-437C-B19F-F1B4D61BAD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5776" y="188914"/>
            <a:ext cx="4848225" cy="2173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Freestyle Script" panose="030804020302050B0404" pitchFamily="66" charset="0"/>
              </a:rPr>
              <a:t>DEDEK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9FDB52F7-00C6-4848-A865-EAE9B6FC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4110038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l-SI" sz="2400">
                <a:solidFill>
                  <a:srgbClr val="CC0066"/>
                </a:solidFill>
                <a:latin typeface="Lucida Handwriting" panose="03010101010101010101" pitchFamily="66" charset="0"/>
              </a:rPr>
              <a:t>                </a:t>
            </a:r>
            <a:r>
              <a:rPr lang="sl-SI" altLang="sl-SI" sz="2400">
                <a:solidFill>
                  <a:srgbClr val="CC0066"/>
                </a:solidFill>
                <a:latin typeface="Tahoma" panose="020B0604030504040204" pitchFamily="34" charset="0"/>
              </a:rPr>
              <a:t>FAGOT</a:t>
            </a:r>
            <a:endParaRPr lang="en-US" altLang="sl-SI" sz="2400">
              <a:solidFill>
                <a:srgbClr val="CC0066"/>
              </a:solidFill>
              <a:latin typeface="Tahoma" panose="020B0604030504040204" pitchFamily="34" charset="0"/>
            </a:endParaRPr>
          </a:p>
        </p:txBody>
      </p:sp>
      <p:pic>
        <p:nvPicPr>
          <p:cNvPr id="12293" name="Picture 9" descr="Grandpa Png Photos - Grandfather Clipart - Free Transparent PNG ...">
            <a:extLst>
              <a:ext uri="{FF2B5EF4-FFF2-40B4-BE49-F238E27FC236}">
                <a16:creationId xmlns:a16="http://schemas.microsoft.com/office/drawing/2014/main" id="{EB745DED-F331-4CA2-B797-AA5C0E5F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590800"/>
            <a:ext cx="406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5">
            <a:extLst>
              <a:ext uri="{FF2B5EF4-FFF2-40B4-BE49-F238E27FC236}">
                <a16:creationId xmlns:a16="http://schemas.microsoft.com/office/drawing/2014/main" id="{03992B81-70EC-467E-99BA-4AB05230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590801"/>
            <a:ext cx="29019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-dedek">
            <a:hlinkClick r:id="" action="ppaction://media"/>
            <a:extLst>
              <a:ext uri="{FF2B5EF4-FFF2-40B4-BE49-F238E27FC236}">
                <a16:creationId xmlns:a16="http://schemas.microsoft.com/office/drawing/2014/main" id="{93CC954E-E57C-456F-8DDC-9242E0F20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3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extLst>
              <a:ext uri="{FF2B5EF4-FFF2-40B4-BE49-F238E27FC236}">
                <a16:creationId xmlns:a16="http://schemas.microsoft.com/office/drawing/2014/main" id="{BED7741E-C325-4DD8-9F7E-34A8020F4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8438" y="333375"/>
            <a:ext cx="3454400" cy="1447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Normal3" dir="b"/>
            </a:scene3d>
            <a:sp3d extrusionH="430200" prstMaterial="legacyMatte">
              <a:extrusionClr>
                <a:srgbClr val="FFFF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sl-SI" kern="10">
                <a:ln w="9525">
                  <a:round/>
                  <a:headEnd/>
                  <a:tailEnd/>
                </a:ln>
                <a:latin typeface="Sitka Small" panose="02000505000000020004" pitchFamily="2" charset="0"/>
              </a:rPr>
              <a:t>MAČKA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167074E-E169-4C1F-AE98-C1B44D15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176" y="5592764"/>
            <a:ext cx="23034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l-SI" sz="2400"/>
              <a:t>                              </a:t>
            </a:r>
            <a:r>
              <a:rPr lang="sl-SI" altLang="sl-SI" sz="2800">
                <a:latin typeface="Tahoma" panose="020B0604030504040204" pitchFamily="34" charset="0"/>
              </a:rPr>
              <a:t>KLARINET</a:t>
            </a:r>
            <a:endParaRPr lang="en-US" altLang="sl-SI" sz="2800">
              <a:latin typeface="Tahoma" panose="020B0604030504040204" pitchFamily="34" charset="0"/>
            </a:endParaRPr>
          </a:p>
        </p:txBody>
      </p:sp>
      <p:pic>
        <p:nvPicPr>
          <p:cNvPr id="14341" name="Picture 10" descr="Free Free Cat Clipart, Download Free Clip Art, Free Clip Art on ...">
            <a:extLst>
              <a:ext uri="{FF2B5EF4-FFF2-40B4-BE49-F238E27FC236}">
                <a16:creationId xmlns:a16="http://schemas.microsoft.com/office/drawing/2014/main" id="{DC56FD92-CC81-4B7E-8CE8-D40BDB1C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624013"/>
            <a:ext cx="3067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lika 10">
            <a:extLst>
              <a:ext uri="{FF2B5EF4-FFF2-40B4-BE49-F238E27FC236}">
                <a16:creationId xmlns:a16="http://schemas.microsoft.com/office/drawing/2014/main" id="{C49D44C3-E79E-4F3C-B5C8-72752FC4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125538"/>
            <a:ext cx="241458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4-muca">
            <a:hlinkClick r:id="" action="ppaction://media"/>
            <a:extLst>
              <a:ext uri="{FF2B5EF4-FFF2-40B4-BE49-F238E27FC236}">
                <a16:creationId xmlns:a16="http://schemas.microsoft.com/office/drawing/2014/main" id="{8259C841-A717-4987-ABAB-731ED9E5D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08E3CC02-98B4-4D4E-8FFF-BEF6E58E6A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692151"/>
            <a:ext cx="464820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Left">
                <a:rot lat="0" lon="300000" rev="0"/>
              </a:camera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990099"/>
              </a:contourClr>
            </a:sp3d>
          </a:bodyPr>
          <a:lstStyle/>
          <a:p>
            <a:pPr algn="ctr"/>
            <a:r>
              <a:rPr lang="sl-SI" kern="10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RAČKA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75618051-3845-4603-98DD-7D66CB00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976439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>
                <a:solidFill>
                  <a:srgbClr val="6600CC"/>
                </a:solidFill>
                <a:latin typeface="Tahoma" panose="020B0604030504040204" pitchFamily="34" charset="0"/>
              </a:rPr>
              <a:t>OBOA</a:t>
            </a:r>
            <a:endParaRPr lang="en-US" altLang="sl-SI">
              <a:solidFill>
                <a:srgbClr val="6600CC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5" descr="j0138515">
            <a:extLst>
              <a:ext uri="{FF2B5EF4-FFF2-40B4-BE49-F238E27FC236}">
                <a16:creationId xmlns:a16="http://schemas.microsoft.com/office/drawing/2014/main" id="{72C197E5-E7DC-43FD-B64B-812CB883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060576"/>
            <a:ext cx="3841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9" descr="Oboe clipart » Clipart Station">
            <a:extLst>
              <a:ext uri="{FF2B5EF4-FFF2-40B4-BE49-F238E27FC236}">
                <a16:creationId xmlns:a16="http://schemas.microsoft.com/office/drawing/2014/main" id="{4BEF3431-8343-46BE-9702-5A20E73B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073123"/>
            <a:ext cx="4785591" cy="39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3-racka">
            <a:hlinkClick r:id="" action="ppaction://media"/>
            <a:extLst>
              <a:ext uri="{FF2B5EF4-FFF2-40B4-BE49-F238E27FC236}">
                <a16:creationId xmlns:a16="http://schemas.microsoft.com/office/drawing/2014/main" id="{E573B4B8-5110-4D0F-B805-D7DF750D4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4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extLst>
              <a:ext uri="{FF2B5EF4-FFF2-40B4-BE49-F238E27FC236}">
                <a16:creationId xmlns:a16="http://schemas.microsoft.com/office/drawing/2014/main" id="{5005F318-7973-4B6E-82C7-70022A851A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43325" y="122239"/>
            <a:ext cx="4248150" cy="966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kern="10">
                <a:cs typeface="Times New Roman" panose="02020603050405020304" pitchFamily="18" charset="0"/>
              </a:rPr>
              <a:t>TROBILA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398EBCA-DE44-4020-8702-326960BC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214438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l-SI" sz="2400"/>
              <a:t>                       </a:t>
            </a:r>
            <a:r>
              <a:rPr lang="sl-SI" altLang="sl-SI" sz="2400">
                <a:solidFill>
                  <a:srgbClr val="996633"/>
                </a:solidFill>
                <a:latin typeface="Tahoma" panose="020B0604030504040204" pitchFamily="34" charset="0"/>
              </a:rPr>
              <a:t>ČLANI DRUŽINE TROBIL SO</a:t>
            </a:r>
            <a:r>
              <a:rPr lang="en-US" altLang="sl-SI" sz="2400">
                <a:solidFill>
                  <a:srgbClr val="996633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A434D959-6ED3-4303-B96B-C07FAF69D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34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l-SI" sz="2400"/>
              <a:t>      </a:t>
            </a:r>
            <a:endParaRPr lang="en-US" altLang="sl-SI" sz="240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  <p:sp>
        <p:nvSpPr>
          <p:cNvPr id="19463" name="WordArt 7">
            <a:extLst>
              <a:ext uri="{FF2B5EF4-FFF2-40B4-BE49-F238E27FC236}">
                <a16:creationId xmlns:a16="http://schemas.microsoft.com/office/drawing/2014/main" id="{7941688A-E628-4D8C-AFA1-A77BADC897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3564" y="5903914"/>
            <a:ext cx="1944687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prstMaterial="legacyMatte">
              <a:extrusionClr>
                <a:schemeClr val="bg1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TROBENTA</a:t>
            </a:r>
          </a:p>
        </p:txBody>
      </p:sp>
      <p:sp>
        <p:nvSpPr>
          <p:cNvPr id="19464" name="WordArt 8">
            <a:extLst>
              <a:ext uri="{FF2B5EF4-FFF2-40B4-BE49-F238E27FC236}">
                <a16:creationId xmlns:a16="http://schemas.microsoft.com/office/drawing/2014/main" id="{BBF196E7-FEBC-4009-9AAD-DAB5DA57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6613" y="3959225"/>
            <a:ext cx="2138362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POZAVNA</a:t>
            </a:r>
          </a:p>
        </p:txBody>
      </p:sp>
      <p:sp>
        <p:nvSpPr>
          <p:cNvPr id="19465" name="WordArt 9">
            <a:extLst>
              <a:ext uri="{FF2B5EF4-FFF2-40B4-BE49-F238E27FC236}">
                <a16:creationId xmlns:a16="http://schemas.microsoft.com/office/drawing/2014/main" id="{240B3DA8-D3B4-4722-84C6-8C4EBB7D08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20189" y="3297238"/>
            <a:ext cx="1163637" cy="5715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100000"/>
              </a:avLst>
            </a:prstTxWarp>
          </a:bodyPr>
          <a:lstStyle/>
          <a:p>
            <a:pPr algn="ctr"/>
            <a:r>
              <a:rPr lang="sl-SI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TUBA</a:t>
            </a: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id="{8902EA5B-7466-41D9-A858-1BC75EBD30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12039" y="4554538"/>
            <a:ext cx="1152525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</a:t>
            </a:r>
          </a:p>
        </p:txBody>
      </p:sp>
      <p:pic>
        <p:nvPicPr>
          <p:cNvPr id="18441" name="Picture 15" descr="Trumpet PNG Clipart - Best WEB Clipart">
            <a:extLst>
              <a:ext uri="{FF2B5EF4-FFF2-40B4-BE49-F238E27FC236}">
                <a16:creationId xmlns:a16="http://schemas.microsoft.com/office/drawing/2014/main" id="{2DA7095D-02DC-413E-B640-9286AA32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73476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7" descr="Excelent Instruments Clipart Trombone Instruments Clipart ...">
            <a:extLst>
              <a:ext uri="{FF2B5EF4-FFF2-40B4-BE49-F238E27FC236}">
                <a16:creationId xmlns:a16="http://schemas.microsoft.com/office/drawing/2014/main" id="{20E5B540-E1A2-4B87-9244-0B790498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655763"/>
            <a:ext cx="43815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Slika 1">
            <a:extLst>
              <a:ext uri="{FF2B5EF4-FFF2-40B4-BE49-F238E27FC236}">
                <a16:creationId xmlns:a16="http://schemas.microsoft.com/office/drawing/2014/main" id="{FA04E5F5-A713-4756-919D-C442A595E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5019676"/>
            <a:ext cx="24463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9" descr="Library of tuba banner download free png files ▻▻▻ Clipart Art 2019">
            <a:extLst>
              <a:ext uri="{FF2B5EF4-FFF2-40B4-BE49-F238E27FC236}">
                <a16:creationId xmlns:a16="http://schemas.microsoft.com/office/drawing/2014/main" id="{BCBCD031-EB29-49AE-878C-6058373F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1" y="206376"/>
            <a:ext cx="1643063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>
            <a:extLst>
              <a:ext uri="{FF2B5EF4-FFF2-40B4-BE49-F238E27FC236}">
                <a16:creationId xmlns:a16="http://schemas.microsoft.com/office/drawing/2014/main" id="{884A4376-D6E3-4711-9B34-214BF58076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0375" y="260350"/>
            <a:ext cx="48768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sl-SI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VOLK</a:t>
            </a:r>
          </a:p>
        </p:txBody>
      </p:sp>
      <p:pic>
        <p:nvPicPr>
          <p:cNvPr id="21507" name="Picture 3" descr="j0140657">
            <a:extLst>
              <a:ext uri="{FF2B5EF4-FFF2-40B4-BE49-F238E27FC236}">
                <a16:creationId xmlns:a16="http://schemas.microsoft.com/office/drawing/2014/main" id="{393B1C32-4179-4182-A5D0-2241B9D61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3886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2AABD53E-37E8-4BE5-96CB-7CD62A0F9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300663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2400">
                <a:latin typeface="Tahoma" panose="020B0604030504040204" pitchFamily="34" charset="0"/>
              </a:rPr>
              <a:t>ROG</a:t>
            </a:r>
            <a:endParaRPr lang="en-US" altLang="sl-SI" sz="2400">
              <a:latin typeface="Tahoma" panose="020B0604030504040204" pitchFamily="34" charset="0"/>
            </a:endParaRPr>
          </a:p>
        </p:txBody>
      </p:sp>
      <p:pic>
        <p:nvPicPr>
          <p:cNvPr id="20486" name="Slika 2">
            <a:extLst>
              <a:ext uri="{FF2B5EF4-FFF2-40B4-BE49-F238E27FC236}">
                <a16:creationId xmlns:a16="http://schemas.microsoft.com/office/drawing/2014/main" id="{A5A06159-CD6D-44BE-B4FE-1C569DB8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4" y="2962276"/>
            <a:ext cx="310673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5-volk">
            <a:hlinkClick r:id="" action="ppaction://media"/>
            <a:extLst>
              <a:ext uri="{FF2B5EF4-FFF2-40B4-BE49-F238E27FC236}">
                <a16:creationId xmlns:a16="http://schemas.microsoft.com/office/drawing/2014/main" id="{910BE222-31C6-4AF0-A234-FC4F1CADA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508" grpId="0" autoUpdateAnimBg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574</Words>
  <Application>Microsoft Office PowerPoint</Application>
  <PresentationFormat>Širokozaslonsko</PresentationFormat>
  <Paragraphs>169</Paragraphs>
  <Slides>35</Slides>
  <Notes>35</Notes>
  <HiddenSlides>0</HiddenSlides>
  <MMClips>6</MMClips>
  <ScaleCrop>false</ScaleCrop>
  <HeadingPairs>
    <vt:vector size="6" baseType="variant">
      <vt:variant>
        <vt:lpstr>Uporabljene pisave</vt:lpstr>
      </vt:variant>
      <vt:variant>
        <vt:i4>19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55" baseType="lpstr">
      <vt:lpstr>SimSun</vt:lpstr>
      <vt:lpstr>Algerian</vt:lpstr>
      <vt:lpstr>Arial</vt:lpstr>
      <vt:lpstr>Arial Black</vt:lpstr>
      <vt:lpstr>Calibri</vt:lpstr>
      <vt:lpstr>Calibri Light</vt:lpstr>
      <vt:lpstr>Comic Sans MS</vt:lpstr>
      <vt:lpstr>Engravers MT</vt:lpstr>
      <vt:lpstr>Enviro</vt:lpstr>
      <vt:lpstr>Franklin Gothic Medium</vt:lpstr>
      <vt:lpstr>Freestyle Script</vt:lpstr>
      <vt:lpstr>Impact</vt:lpstr>
      <vt:lpstr>Lucida Handwriting</vt:lpstr>
      <vt:lpstr>Sitka Small</vt:lpstr>
      <vt:lpstr>Snap ITC</vt:lpstr>
      <vt:lpstr>Tahoma</vt:lpstr>
      <vt:lpstr>Times New Roman</vt:lpstr>
      <vt:lpstr>Webdings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Tobija</dc:creator>
  <cp:lastModifiedBy>Tobija</cp:lastModifiedBy>
  <cp:revision>1</cp:revision>
  <dcterms:created xsi:type="dcterms:W3CDTF">2020-04-18T08:26:19Z</dcterms:created>
  <dcterms:modified xsi:type="dcterms:W3CDTF">2020-04-18T08:33:11Z</dcterms:modified>
</cp:coreProperties>
</file>