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9"/>
  </p:notesMasterIdLst>
  <p:handoutMasterIdLst>
    <p:handoutMasterId r:id="rId10"/>
  </p:handoutMasterIdLst>
  <p:sldIdLst>
    <p:sldId id="284" r:id="rId3"/>
    <p:sldId id="281" r:id="rId4"/>
    <p:sldId id="283" r:id="rId5"/>
    <p:sldId id="282" r:id="rId6"/>
    <p:sldId id="285" r:id="rId7"/>
    <p:sldId id="287" r:id="rId8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 varScale="1">
        <p:scale>
          <a:sx n="88" d="100"/>
          <a:sy n="88" d="100"/>
        </p:scale>
        <p:origin x="494" y="62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148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sl-SI">
                <a:solidFill>
                  <a:schemeClr val="tx2"/>
                </a:solidFill>
              </a:rPr>
              <a:t>3. 05. 2020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sl-SI" noProof="0" dirty="0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sl-SI" noProof="0" smtClean="0"/>
              <a:pPr/>
              <a:t>3. 05. 2020</a:t>
            </a:fld>
            <a:endParaRPr lang="sl-SI" noProof="0" dirty="0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noProof="0" dirty="0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dirty="0" smtClean="0"/>
              <a:t>Uredite sloge besedila matrice</a:t>
            </a:r>
          </a:p>
          <a:p>
            <a:pPr lvl="1"/>
            <a:r>
              <a:rPr lang="sl-SI" noProof="0" dirty="0" smtClean="0"/>
              <a:t>Druga raven</a:t>
            </a:r>
          </a:p>
          <a:p>
            <a:pPr lvl="2"/>
            <a:r>
              <a:rPr lang="sl-SI" noProof="0" dirty="0" smtClean="0"/>
              <a:t>Tretja raven</a:t>
            </a:r>
          </a:p>
          <a:p>
            <a:pPr lvl="3"/>
            <a:r>
              <a:rPr lang="sl-SI" noProof="0" dirty="0" smtClean="0"/>
              <a:t>Četrta raven</a:t>
            </a:r>
          </a:p>
          <a:p>
            <a:pPr lvl="4"/>
            <a:r>
              <a:rPr lang="sl-SI" noProof="0" dirty="0" smtClean="0"/>
              <a:t>Peta raven</a:t>
            </a:r>
            <a:endParaRPr lang="sl-SI" noProof="0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sl-SI" noProof="0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noProof="0" smtClean="0"/>
              <a:t>Kliknite, da uredite slog podnaslova matrice</a:t>
            </a:r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sl-SI" noProof="0" smtClean="0"/>
              <a:t>3. 05. 2020</a:t>
            </a:fld>
            <a:endParaRPr lang="sl-SI" noProof="0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sl-SI" noProof="0" smtClean="0"/>
              <a:t>3. 05. 2020</a:t>
            </a:fld>
            <a:endParaRPr lang="sl-SI" noProof="0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sl-SI" noProof="0" smtClean="0"/>
              <a:t>3. 05. 2020</a:t>
            </a:fld>
            <a:endParaRPr lang="sl-SI" noProof="0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noProof="0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sl-SI" noProof="0" smtClean="0"/>
              <a:t>3. 05. 2020</a:t>
            </a:fld>
            <a:endParaRPr lang="sl-SI" noProof="0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sl-SI" noProof="0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sl-SI" noProof="0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sl-SI" noProof="0" smtClean="0"/>
              <a:t>3. 05. 2020</a:t>
            </a:fld>
            <a:endParaRPr lang="sl-SI" noProof="0" dirty="0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sl-SI" noProof="0" smtClean="0"/>
              <a:t>3. 05. 2020</a:t>
            </a:fld>
            <a:endParaRPr lang="sl-SI" noProof="0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sl-SI" noProof="0" smtClean="0"/>
              <a:t>3. 05. 2020</a:t>
            </a:fld>
            <a:endParaRPr lang="sl-SI" noProof="0" dirty="0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sl-SI" noProof="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sl-SI" noProof="0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sl-SI" noProof="0" smtClean="0"/>
              <a:t>3. 05. 2020</a:t>
            </a:fld>
            <a:endParaRPr lang="sl-SI" noProof="0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sl-SI" noProof="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sl-SI" noProof="0" smtClean="0"/>
              <a:t>Kliknite ikono, če želite dodati sliko</a:t>
            </a:r>
            <a:endParaRPr lang="sl-SI" noProof="0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sl-SI" noProof="0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sl-SI" noProof="0" smtClean="0"/>
              <a:t>3. 05. 2020</a:t>
            </a:fld>
            <a:endParaRPr lang="sl-SI" noProof="0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sl-SI" noProof="0" dirty="0"/>
          </a:p>
        </p:txBody>
      </p:sp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sl-SI" noProof="0" dirty="0" smtClean="0"/>
              <a:t>Uredite slog naslova matrice</a:t>
            </a:r>
            <a:endParaRPr lang="sl-SI" noProof="0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sl-SI" noProof="0" dirty="0" smtClean="0"/>
              <a:t>Uredite sloge besedila matrice</a:t>
            </a:r>
          </a:p>
          <a:p>
            <a:pPr lvl="1"/>
            <a:r>
              <a:rPr lang="sl-SI" noProof="0" dirty="0" smtClean="0"/>
              <a:t>Druga raven</a:t>
            </a:r>
          </a:p>
          <a:p>
            <a:pPr lvl="2"/>
            <a:r>
              <a:rPr lang="sl-SI" noProof="0" dirty="0" smtClean="0"/>
              <a:t>Tretja raven</a:t>
            </a:r>
          </a:p>
          <a:p>
            <a:pPr lvl="3"/>
            <a:r>
              <a:rPr lang="sl-SI" noProof="0" dirty="0" smtClean="0"/>
              <a:t>Četrta raven</a:t>
            </a:r>
          </a:p>
          <a:p>
            <a:pPr lvl="4"/>
            <a:r>
              <a:rPr lang="sl-SI" noProof="0" dirty="0" smtClean="0"/>
              <a:t>Peta raven</a:t>
            </a:r>
            <a:endParaRPr lang="sl-SI" noProof="0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2DD204D1-F9BD-4643-8480-6EA41EB484F1}" type="datetimeFigureOut">
              <a:rPr lang="sl-SI" noProof="0" smtClean="0"/>
              <a:pPr/>
              <a:t>3. 05. 2020</a:t>
            </a:fld>
            <a:endParaRPr lang="sl-SI" noProof="0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sl-SI" noProof="0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120552"/>
          </a:xfrm>
        </p:spPr>
        <p:txBody>
          <a:bodyPr/>
          <a:lstStyle/>
          <a:p>
            <a:r>
              <a:rPr lang="sl-SI" dirty="0" smtClean="0"/>
              <a:t>Janez Menart: Kmečka balada</a:t>
            </a:r>
            <a:endParaRPr lang="sl-SI" dirty="0"/>
          </a:p>
        </p:txBody>
      </p:sp>
      <p:pic>
        <p:nvPicPr>
          <p:cNvPr id="7" name="Uvo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1534" y="1351668"/>
            <a:ext cx="487362" cy="48736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36" y="2132856"/>
            <a:ext cx="6175128" cy="404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17309" y="620688"/>
            <a:ext cx="10157354" cy="852512"/>
          </a:xfrm>
        </p:spPr>
        <p:txBody>
          <a:bodyPr>
            <a:normAutofit fontScale="90000"/>
          </a:bodyPr>
          <a:lstStyle/>
          <a:p>
            <a:r>
              <a:rPr lang="sl-SI" sz="1200" dirty="0" smtClean="0"/>
              <a:t>*zapis </a:t>
            </a:r>
            <a:r>
              <a:rPr lang="sl-SI" sz="1200" dirty="0"/>
              <a:t>v </a:t>
            </a:r>
            <a:r>
              <a:rPr lang="sl-SI" sz="1200" dirty="0" smtClean="0"/>
              <a:t>zvezek </a:t>
            </a:r>
            <a:br>
              <a:rPr lang="sl-SI" sz="1200" dirty="0" smtClean="0"/>
            </a:br>
            <a:r>
              <a:rPr lang="sl-SI" sz="1200" dirty="0" smtClean="0"/>
              <a:t/>
            </a:r>
            <a:br>
              <a:rPr lang="sl-SI" sz="1200" dirty="0" smtClean="0"/>
            </a:br>
            <a:r>
              <a:rPr lang="sl-SI" dirty="0" smtClean="0"/>
              <a:t>Janez Menart – življenje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dirty="0" smtClean="0"/>
              <a:t>Rodil se je leta 1929 </a:t>
            </a:r>
            <a:r>
              <a:rPr lang="sl-SI" dirty="0"/>
              <a:t>v Mariboru. </a:t>
            </a:r>
            <a:endParaRPr lang="sl-SI" dirty="0" smtClean="0"/>
          </a:p>
          <a:p>
            <a:r>
              <a:rPr lang="sl-SI" dirty="0" smtClean="0"/>
              <a:t>Zaradi </a:t>
            </a:r>
            <a:r>
              <a:rPr lang="sl-SI" dirty="0"/>
              <a:t>zgodnje smrti staršev je otroštvo preživel pri starih starših in rejnikih. </a:t>
            </a:r>
            <a:endParaRPr lang="sl-SI" dirty="0" smtClean="0"/>
          </a:p>
          <a:p>
            <a:r>
              <a:rPr lang="sl-SI" dirty="0" smtClean="0"/>
              <a:t>Šolal se je v Ljubljani. </a:t>
            </a:r>
            <a:endParaRPr lang="sl-SI" dirty="0"/>
          </a:p>
          <a:p>
            <a:r>
              <a:rPr lang="sl-SI" dirty="0" smtClean="0"/>
              <a:t>Na Filozofski fakulteti je študiral slovenščino in primerjalno književnost.</a:t>
            </a:r>
            <a:endParaRPr lang="sl-SI" dirty="0"/>
          </a:p>
          <a:p>
            <a:r>
              <a:rPr lang="sl-SI" dirty="0"/>
              <a:t>Zaposlen je bil kot lektor, </a:t>
            </a:r>
            <a:r>
              <a:rPr lang="sl-SI" dirty="0" smtClean="0"/>
              <a:t>dramaturg, prevajalec … </a:t>
            </a:r>
          </a:p>
          <a:p>
            <a:r>
              <a:rPr lang="sl-SI" dirty="0" smtClean="0"/>
              <a:t>Bil je aktiven v Društvu slovenskih pisateljev.</a:t>
            </a:r>
          </a:p>
          <a:p>
            <a:r>
              <a:rPr lang="sl-SI" dirty="0" smtClean="0"/>
              <a:t>Leta 1987 je postal redni član SAZU.</a:t>
            </a:r>
          </a:p>
          <a:p>
            <a:r>
              <a:rPr lang="sl-SI" dirty="0" smtClean="0"/>
              <a:t>Umrl </a:t>
            </a:r>
            <a:r>
              <a:rPr lang="sl-SI" dirty="0"/>
              <a:t>je leta 2004 v Ljubljani.</a:t>
            </a:r>
          </a:p>
          <a:p>
            <a:endParaRPr lang="sl-SI" dirty="0"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8628" y="871696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2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17309" y="404664"/>
            <a:ext cx="10157354" cy="1068536"/>
          </a:xfrm>
        </p:spPr>
        <p:txBody>
          <a:bodyPr>
            <a:normAutofit/>
          </a:bodyPr>
          <a:lstStyle/>
          <a:p>
            <a:r>
              <a:rPr lang="sl-SI" sz="1000" dirty="0"/>
              <a:t>*zapis v </a:t>
            </a:r>
            <a:r>
              <a:rPr lang="sl-SI" sz="1000" dirty="0" smtClean="0"/>
              <a:t>zvezek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Janez Menart - delo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dirty="0"/>
              <a:t>P</a:t>
            </a:r>
            <a:r>
              <a:rPr lang="sl-SI" dirty="0" smtClean="0"/>
              <a:t>isal je tako </a:t>
            </a:r>
            <a:r>
              <a:rPr lang="sl-SI" dirty="0"/>
              <a:t>lirske kot epske pesmi. </a:t>
            </a:r>
            <a:endParaRPr lang="sl-SI" dirty="0" smtClean="0"/>
          </a:p>
          <a:p>
            <a:r>
              <a:rPr lang="sl-SI" dirty="0" smtClean="0"/>
              <a:t>Leta </a:t>
            </a:r>
            <a:r>
              <a:rPr lang="sl-SI" dirty="0"/>
              <a:t>1953 je skupaj s Kajetanom Kovičem, Tonetom Pavčkom in Cirilom Zlobcem izdal pesniško zbirko Pesmi </a:t>
            </a:r>
            <a:r>
              <a:rPr lang="sl-SI" dirty="0" smtClean="0"/>
              <a:t>štirih. </a:t>
            </a:r>
          </a:p>
          <a:p>
            <a:r>
              <a:rPr lang="sl-SI" dirty="0" smtClean="0"/>
              <a:t>Ostale zbirke:</a:t>
            </a:r>
          </a:p>
          <a:p>
            <a:pPr lvl="1"/>
            <a:r>
              <a:rPr lang="sl-SI" dirty="0" smtClean="0"/>
              <a:t>Prva jesen</a:t>
            </a:r>
          </a:p>
          <a:p>
            <a:pPr lvl="1"/>
            <a:r>
              <a:rPr lang="sl-SI" dirty="0" smtClean="0"/>
              <a:t>Časopisni </a:t>
            </a:r>
            <a:r>
              <a:rPr lang="sl-SI" dirty="0"/>
              <a:t>stihi </a:t>
            </a:r>
            <a:endParaRPr lang="sl-SI" dirty="0" smtClean="0"/>
          </a:p>
          <a:p>
            <a:pPr lvl="1"/>
            <a:r>
              <a:rPr lang="sl-SI" dirty="0" smtClean="0"/>
              <a:t>Srednjeveške </a:t>
            </a:r>
            <a:r>
              <a:rPr lang="sl-SI" dirty="0"/>
              <a:t>balade </a:t>
            </a:r>
            <a:endParaRPr lang="sl-SI" dirty="0" smtClean="0"/>
          </a:p>
          <a:p>
            <a:pPr lvl="1"/>
            <a:r>
              <a:rPr lang="sl-SI" dirty="0" smtClean="0"/>
              <a:t>Srednjeveške </a:t>
            </a:r>
            <a:r>
              <a:rPr lang="sl-SI" dirty="0"/>
              <a:t>pridige in balade </a:t>
            </a:r>
            <a:endParaRPr lang="sl-SI" dirty="0" smtClean="0"/>
          </a:p>
          <a:p>
            <a:r>
              <a:rPr lang="sl-SI" dirty="0" smtClean="0"/>
              <a:t>Zbirke za mladino:</a:t>
            </a:r>
          </a:p>
          <a:p>
            <a:pPr lvl="1"/>
            <a:r>
              <a:rPr lang="sl-SI" dirty="0" smtClean="0"/>
              <a:t>Za zbirko </a:t>
            </a:r>
            <a:r>
              <a:rPr lang="sl-SI" dirty="0"/>
              <a:t>Pesnik se predstavi </a:t>
            </a:r>
            <a:r>
              <a:rPr lang="sl-SI" dirty="0" smtClean="0"/>
              <a:t>je prejel Prešernovo priznanje.</a:t>
            </a:r>
            <a:endParaRPr lang="sl-SI" dirty="0"/>
          </a:p>
          <a:p>
            <a:endParaRPr lang="sl-SI" dirty="0"/>
          </a:p>
        </p:txBody>
      </p:sp>
      <p:pic>
        <p:nvPicPr>
          <p:cNvPr id="4" name="Janez Menart - de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0516" y="90872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5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Janez Menart – Kmečka balada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Prisluhni pesmi. (Berila še ne odpiraj.)</a:t>
            </a:r>
          </a:p>
          <a:p>
            <a:r>
              <a:rPr lang="sl-SI" dirty="0" smtClean="0"/>
              <a:t>Zapiši nekaj misli o pesmi.</a:t>
            </a:r>
          </a:p>
          <a:p>
            <a:r>
              <a:rPr lang="sl-SI" dirty="0" smtClean="0"/>
              <a:t>Odpri berilo na strani 76 in pesem preberi še enkrat.</a:t>
            </a:r>
          </a:p>
          <a:p>
            <a:r>
              <a:rPr lang="sl-SI" dirty="0" smtClean="0"/>
              <a:t>Jo razumeš?</a:t>
            </a:r>
            <a:endParaRPr lang="sl-SI" dirty="0"/>
          </a:p>
          <a:p>
            <a:r>
              <a:rPr lang="sl-SI" dirty="0" smtClean="0"/>
              <a:t>Tako. Beseda je tvoja. V zvezek napiši odgovore na vprašanja, ki jih najdeš na strani 77 v berilu </a:t>
            </a:r>
            <a:r>
              <a:rPr lang="sl-SI" dirty="0" smtClean="0"/>
              <a:t>(Raziskujmo </a:t>
            </a:r>
            <a:r>
              <a:rPr lang="sl-SI" dirty="0" smtClean="0"/>
              <a:t>besedilo, brez zadnje točke). Preglej odgovore (naslednja drsnica).</a:t>
            </a:r>
          </a:p>
          <a:p>
            <a:endParaRPr lang="sl-SI" dirty="0" smtClean="0"/>
          </a:p>
          <a:p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4532" y="1701800"/>
            <a:ext cx="487362" cy="487363"/>
          </a:xfrm>
          <a:prstGeom prst="rect">
            <a:avLst/>
          </a:prstGeom>
        </p:spPr>
      </p:pic>
      <p:pic>
        <p:nvPicPr>
          <p:cNvPr id="6" name="Razlag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90156" y="3449637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95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Raziskujmo besedilo (odgovori)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1"/>
            <a:r>
              <a:rPr lang="sl-SI" dirty="0"/>
              <a:t>Pesem se dogaja na podeželju/kmetih/na vasi.</a:t>
            </a:r>
            <a:endParaRPr lang="sl-SI" sz="1800" dirty="0"/>
          </a:p>
          <a:p>
            <a:pPr lvl="1"/>
            <a:r>
              <a:rPr lang="sl-SI" dirty="0"/>
              <a:t>Dogaja se zvečer (zadnji dan poseda in mrak se niža), pozno spomladi (oreh v zadnjem cvetu).</a:t>
            </a:r>
            <a:endParaRPr lang="sl-SI" sz="1800" dirty="0"/>
          </a:p>
          <a:p>
            <a:pPr lvl="1"/>
            <a:r>
              <a:rPr lang="sl-SI" dirty="0"/>
              <a:t>Pesem je postavljena v tisti čas, v katerem je nastala (čeprav se v njej pojavlja tudi misel na preteklost).</a:t>
            </a:r>
            <a:endParaRPr lang="sl-SI" sz="1800" dirty="0"/>
          </a:p>
          <a:p>
            <a:pPr lvl="1"/>
            <a:r>
              <a:rPr lang="sl-SI" dirty="0"/>
              <a:t>Bog gleda s križa zgubljeno.</a:t>
            </a:r>
            <a:endParaRPr lang="sl-SI" sz="1800" dirty="0"/>
          </a:p>
          <a:p>
            <a:pPr lvl="1"/>
            <a:r>
              <a:rPr lang="sl-SI" dirty="0"/>
              <a:t>Njegov smisel je, da ljudje molijo k njemu. Hiša pa je opuščena – ljudi v njej ni več.</a:t>
            </a:r>
            <a:endParaRPr lang="sl-SI" sz="1800" dirty="0"/>
          </a:p>
          <a:p>
            <a:pPr lvl="1"/>
            <a:r>
              <a:rPr lang="sl-SI" dirty="0"/>
              <a:t>Praded in snaha se »pogovarjata«, ker ne gre za osebi, ampak za njuni sliki.</a:t>
            </a:r>
            <a:endParaRPr lang="sl-SI" sz="1800" dirty="0"/>
          </a:p>
          <a:p>
            <a:pPr lvl="1"/>
            <a:r>
              <a:rPr lang="sl-SI" dirty="0"/>
              <a:t>Grenko se nanaša na grenak občutek, ker v domačiji ni ostal nihče in nihče ne nadaljuje njunega dela.</a:t>
            </a:r>
            <a:endParaRPr lang="sl-SI" sz="1800" dirty="0"/>
          </a:p>
          <a:p>
            <a:pPr lvl="1"/>
            <a:r>
              <a:rPr lang="sl-SI" dirty="0"/>
              <a:t>Da so nekateri odšli pod križe, pomeni, da so umrli. (Mišljeni so križi na grobovih.)</a:t>
            </a:r>
            <a:endParaRPr lang="sl-SI" sz="1800" dirty="0"/>
          </a:p>
          <a:p>
            <a:pPr lvl="1"/>
            <a:r>
              <a:rPr lang="sl-SI" dirty="0"/>
              <a:t>Verz »grunt je brez rok« pomeni, da na njem nihče več ne dela. </a:t>
            </a:r>
            <a:endParaRPr lang="sl-SI" sz="1800" dirty="0"/>
          </a:p>
          <a:p>
            <a:pPr lvl="1"/>
            <a:r>
              <a:rPr lang="sl-SI" dirty="0"/>
              <a:t>Poudarjena beseda v tem verzu je </a:t>
            </a:r>
            <a:r>
              <a:rPr lang="sl-SI" u="sng" dirty="0"/>
              <a:t>sam</a:t>
            </a:r>
            <a:r>
              <a:rPr lang="sl-SI" dirty="0"/>
              <a:t>, saj stopnjuje občutek osamljenosti.</a:t>
            </a:r>
            <a:endParaRPr lang="sl-SI" sz="1800" dirty="0"/>
          </a:p>
          <a:p>
            <a:pPr lvl="1"/>
            <a:r>
              <a:rPr lang="sl-SI" dirty="0"/>
              <a:t>Zadnja kitica opisuje rdečkasto svetlobo ob sončnem zahodu. V hiši je le še njen žarek in slutimo lahko, da bo kmalu ugasnil.</a:t>
            </a:r>
            <a:endParaRPr lang="sl-SI" sz="1800" dirty="0"/>
          </a:p>
          <a:p>
            <a:pPr lvl="1"/>
            <a:r>
              <a:rPr lang="sl-SI" dirty="0"/>
              <a:t>Prislovi, ki izkazujejo avtorjev odnos: zgubljeno, grenko, krvaveče.</a:t>
            </a:r>
            <a:endParaRPr lang="sl-SI" sz="1800" dirty="0"/>
          </a:p>
          <a:p>
            <a:pPr lvl="1"/>
            <a:r>
              <a:rPr lang="sl-SI" dirty="0"/>
              <a:t>Da, kmetij, ki propadajo, je vedno več</a:t>
            </a:r>
            <a:r>
              <a:rPr lang="sl-SI" dirty="0" smtClean="0"/>
              <a:t>.</a:t>
            </a:r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377870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518347" y="2204864"/>
            <a:ext cx="6162609" cy="1368152"/>
          </a:xfrm>
        </p:spPr>
        <p:txBody>
          <a:bodyPr>
            <a:normAutofit/>
          </a:bodyPr>
          <a:lstStyle/>
          <a:p>
            <a:r>
              <a:rPr lang="sl-SI" dirty="0" smtClean="0"/>
              <a:t>BALADA?! </a:t>
            </a:r>
            <a:endParaRPr lang="sl-SI" dirty="0"/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6500" y="3645024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ooks_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38CC8E7-FDCB-414B-9CBA-05297C8120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Predstavitev z motivom kupa knjig v modri barvi (širokozaslonska)</Template>
  <TotalTime>0</TotalTime>
  <Words>426</Words>
  <Application>Microsoft Office PowerPoint</Application>
  <PresentationFormat>Po meri</PresentationFormat>
  <Paragraphs>44</Paragraphs>
  <Slides>6</Slides>
  <Notes>0</Notes>
  <HiddenSlides>0</HiddenSlides>
  <MMClips>6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9" baseType="lpstr">
      <vt:lpstr>Arial</vt:lpstr>
      <vt:lpstr>Century Gothic</vt:lpstr>
      <vt:lpstr>Books_16x9</vt:lpstr>
      <vt:lpstr>Janez Menart: Kmečka balada</vt:lpstr>
      <vt:lpstr>*zapis v zvezek   Janez Menart – življenje</vt:lpstr>
      <vt:lpstr>*zapis v zvezek Janez Menart - delo</vt:lpstr>
      <vt:lpstr>Janez Menart – Kmečka balada</vt:lpstr>
      <vt:lpstr>Raziskujmo besedilo (odgovori)</vt:lpstr>
      <vt:lpstr>BALADA?!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2020-05-03T12:43:15Z</dcterms:created>
  <dcterms:modified xsi:type="dcterms:W3CDTF">2020-05-03T15:31:53Z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TC027879409991</vt:lpwstr>
  </property>
</Properties>
</file>