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6" r:id="rId17"/>
    <p:sldId id="287" r:id="rId18"/>
    <p:sldId id="288" r:id="rId19"/>
    <p:sldId id="289" r:id="rId20"/>
    <p:sldId id="273" r:id="rId21"/>
    <p:sldId id="274" r:id="rId22"/>
    <p:sldId id="275" r:id="rId23"/>
    <p:sldId id="276" r:id="rId24"/>
    <p:sldId id="281" r:id="rId25"/>
    <p:sldId id="280" r:id="rId26"/>
    <p:sldId id="279" r:id="rId27"/>
    <p:sldId id="278" r:id="rId28"/>
    <p:sldId id="277" r:id="rId29"/>
    <p:sldId id="282" r:id="rId30"/>
    <p:sldId id="292" r:id="rId31"/>
    <p:sldId id="290" r:id="rId32"/>
    <p:sldId id="291" r:id="rId3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660"/>
  </p:normalViewPr>
  <p:slideViewPr>
    <p:cSldViewPr>
      <p:cViewPr>
        <p:scale>
          <a:sx n="76" d="100"/>
          <a:sy n="76" d="100"/>
        </p:scale>
        <p:origin x="-12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6916-0189-4D57-8CAF-9F7F289E91E6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E0C04-8EDB-474E-9091-44E8E0920A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2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zmagala</a:t>
            </a:r>
            <a:r>
              <a:rPr lang="sl-SI" baseline="0" dirty="0" smtClean="0"/>
              <a:t> je francosko-sardinska naveza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56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711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282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81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9037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426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3130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CBD84C5-4C93-4CAE-B6EF-3BAFE54E175F}" type="slidenum">
              <a:rPr lang="fr-CH" smtClean="0">
                <a:latin typeface="Times New Roman" pitchFamily="18" charset="0"/>
              </a:rPr>
              <a:pPr/>
              <a:t>16</a:t>
            </a:fld>
            <a:endParaRPr lang="fr-CH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074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563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2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787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300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0049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5196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0255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806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37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136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732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4401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06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1850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8168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708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619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12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70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102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39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75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0C04-8EDB-474E-9091-44E8E0920A6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963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639F9-E735-47A3-A6D2-EC9767ECC2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950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E93F0-32BB-4583-9DBA-7D2AF07F4E52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21BB6BB-A535-4894-A295-866E698ADDA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rks.si/images/neodvisnost.g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HOTOS\FAS15\DFA15_0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colorTemperature colorTemp="8000"/>
                    </a14:imgEffect>
                    <a14:imgEffect>
                      <a14:saturation sat="85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640" y="165629"/>
            <a:ext cx="7200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ZGODOVINA RDEČEGA KRIŽA</a:t>
            </a:r>
            <a:endParaRPr lang="sl-SI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378" y="842229"/>
            <a:ext cx="7927245" cy="59400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2060"/>
              </a:buClr>
            </a:pPr>
            <a:r>
              <a:rPr lang="sl-SI" sz="2400" b="1" u="sng" dirty="0" smtClean="0">
                <a:solidFill>
                  <a:srgbClr val="FF0000"/>
                </a:solidFill>
              </a:rPr>
              <a:t>bitka pri </a:t>
            </a:r>
            <a:r>
              <a:rPr lang="sl-SI" sz="2400" b="1" u="sng" dirty="0" err="1" smtClean="0">
                <a:solidFill>
                  <a:srgbClr val="FF0000"/>
                </a:solidFill>
              </a:rPr>
              <a:t>Solferinu</a:t>
            </a:r>
            <a:r>
              <a:rPr lang="sl-SI" sz="2400" b="1" u="sng" dirty="0" smtClean="0">
                <a:solidFill>
                  <a:srgbClr val="FF0000"/>
                </a:solidFill>
              </a:rPr>
              <a:t> 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2000" b="1" dirty="0" smtClean="0">
                <a:solidFill>
                  <a:srgbClr val="002060"/>
                </a:solidFill>
              </a:rPr>
              <a:t>vas v severni Italiji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2000" b="1" dirty="0" smtClean="0">
                <a:solidFill>
                  <a:srgbClr val="002060"/>
                </a:solidFill>
              </a:rPr>
              <a:t>24. junij </a:t>
            </a:r>
            <a:r>
              <a:rPr lang="sl-SI" sz="2400" b="1" dirty="0" smtClean="0">
                <a:solidFill>
                  <a:srgbClr val="FF0000"/>
                </a:solidFill>
              </a:rPr>
              <a:t>1859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2000" b="1" dirty="0" smtClean="0">
                <a:solidFill>
                  <a:srgbClr val="002060"/>
                </a:solidFill>
              </a:rPr>
              <a:t>Avstrija : Francija s Sardinijo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2000" b="1" dirty="0" smtClean="0">
                <a:solidFill>
                  <a:srgbClr val="002060"/>
                </a:solidFill>
              </a:rPr>
              <a:t>trajala je </a:t>
            </a:r>
            <a:r>
              <a:rPr lang="sl-SI" sz="2000" b="1" dirty="0" smtClean="0">
                <a:solidFill>
                  <a:srgbClr val="FF0000"/>
                </a:solidFill>
              </a:rPr>
              <a:t>16 ur</a:t>
            </a:r>
            <a:r>
              <a:rPr lang="sl-SI" sz="2000" b="1" dirty="0" smtClean="0">
                <a:solidFill>
                  <a:srgbClr val="002060"/>
                </a:solidFill>
              </a:rPr>
              <a:t>            </a:t>
            </a:r>
            <a:r>
              <a:rPr lang="sl-SI" sz="2000" b="1" dirty="0" smtClean="0">
                <a:solidFill>
                  <a:srgbClr val="FF0000"/>
                </a:solidFill>
              </a:rPr>
              <a:t>40.000</a:t>
            </a:r>
            <a:r>
              <a:rPr lang="sl-SI" sz="2000" b="1" dirty="0" smtClean="0">
                <a:solidFill>
                  <a:srgbClr val="002060"/>
                </a:solidFill>
              </a:rPr>
              <a:t> mrtvih in ranjenih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sl-SI" b="1" dirty="0" smtClean="0">
                <a:solidFill>
                  <a:srgbClr val="002060"/>
                </a:solidFill>
              </a:rPr>
              <a:t>med poslovnim potovanjem se je tam slučajno znašel     31-letni švicarski poslovnež </a:t>
            </a:r>
            <a:r>
              <a:rPr lang="sl-SI" sz="2400" b="1" dirty="0" smtClean="0">
                <a:solidFill>
                  <a:srgbClr val="FF0000"/>
                </a:solidFill>
              </a:rPr>
              <a:t>Henry </a:t>
            </a:r>
            <a:r>
              <a:rPr lang="sl-SI" sz="2400" b="1" dirty="0" err="1" smtClean="0">
                <a:solidFill>
                  <a:srgbClr val="FF0000"/>
                </a:solidFill>
              </a:rPr>
              <a:t>Dunant</a:t>
            </a:r>
            <a:r>
              <a:rPr lang="sl-SI" sz="2400" b="1" dirty="0" smtClean="0">
                <a:solidFill>
                  <a:srgbClr val="FF0000"/>
                </a:solidFill>
              </a:rPr>
              <a:t>        </a:t>
            </a:r>
          </a:p>
          <a:p>
            <a:pPr lvl="1" algn="ctr" eaLnBrk="0" hangingPunct="0">
              <a:spcBef>
                <a:spcPct val="50000"/>
              </a:spcBef>
              <a:buClr>
                <a:srgbClr val="002060"/>
              </a:buClr>
            </a:pPr>
            <a:r>
              <a:rPr lang="sl-SI" sz="2000" b="1" dirty="0" smtClean="0">
                <a:solidFill>
                  <a:srgbClr val="002060"/>
                </a:solidFill>
              </a:rPr>
              <a:t>	</a:t>
            </a:r>
          </a:p>
          <a:p>
            <a:pPr lvl="1" algn="ctr" eaLnBrk="0" hangingPunct="0">
              <a:spcBef>
                <a:spcPct val="50000"/>
              </a:spcBef>
              <a:buClr>
                <a:srgbClr val="002060"/>
              </a:buClr>
            </a:pPr>
            <a:r>
              <a:rPr lang="sl-SI" b="1" dirty="0" smtClean="0">
                <a:solidFill>
                  <a:srgbClr val="002060"/>
                </a:solidFill>
              </a:rPr>
              <a:t>zgrožen nad trpljenjem vojakov,                                      v bližnji vasi </a:t>
            </a:r>
            <a:r>
              <a:rPr lang="sl-SI" b="1" dirty="0" err="1" smtClean="0">
                <a:solidFill>
                  <a:srgbClr val="002060"/>
                </a:solidFill>
              </a:rPr>
              <a:t>Castiglione</a:t>
            </a:r>
            <a:r>
              <a:rPr lang="sl-SI" b="1" dirty="0" smtClean="0">
                <a:solidFill>
                  <a:srgbClr val="002060"/>
                </a:solidFill>
              </a:rPr>
              <a:t> </a:t>
            </a:r>
            <a:r>
              <a:rPr lang="sl-SI" sz="2000" b="1" dirty="0" smtClean="0">
                <a:solidFill>
                  <a:srgbClr val="FF0000"/>
                </a:solidFill>
              </a:rPr>
              <a:t>organizira pomoč </a:t>
            </a:r>
            <a:r>
              <a:rPr lang="sl-SI" b="1" dirty="0" smtClean="0">
                <a:solidFill>
                  <a:srgbClr val="002060"/>
                </a:solidFill>
              </a:rPr>
              <a:t>zanje</a:t>
            </a:r>
          </a:p>
          <a:p>
            <a:pPr lvl="1" algn="ctr" eaLnBrk="0" hangingPunct="0">
              <a:spcBef>
                <a:spcPct val="50000"/>
              </a:spcBef>
              <a:buClr>
                <a:srgbClr val="002060"/>
              </a:buClr>
            </a:pPr>
            <a:endParaRPr lang="sl-SI" b="1" dirty="0" smtClean="0">
              <a:solidFill>
                <a:srgbClr val="002060"/>
              </a:solidFill>
            </a:endParaRPr>
          </a:p>
          <a:p>
            <a:pPr lvl="1" algn="ctr" eaLnBrk="0" hangingPunct="0">
              <a:spcBef>
                <a:spcPct val="50000"/>
              </a:spcBef>
              <a:buClr>
                <a:srgbClr val="002060"/>
              </a:buClr>
            </a:pPr>
            <a:r>
              <a:rPr lang="sl-SI" b="1" dirty="0" smtClean="0">
                <a:solidFill>
                  <a:srgbClr val="002060"/>
                </a:solidFill>
              </a:rPr>
              <a:t>tako se je </a:t>
            </a:r>
            <a:r>
              <a:rPr lang="sl-SI" sz="3200" b="1" dirty="0" smtClean="0">
                <a:solidFill>
                  <a:srgbClr val="FF0000"/>
                </a:solidFill>
              </a:rPr>
              <a:t>rodila ideja </a:t>
            </a:r>
            <a:r>
              <a:rPr lang="sl-SI" b="1" dirty="0" smtClean="0">
                <a:solidFill>
                  <a:srgbClr val="002060"/>
                </a:solidFill>
              </a:rPr>
              <a:t>o Rdečem križu</a:t>
            </a:r>
          </a:p>
          <a:p>
            <a:pPr eaLnBrk="0" hangingPunct="0">
              <a:spcBef>
                <a:spcPct val="50000"/>
              </a:spcBef>
              <a:buClr>
                <a:srgbClr val="002060"/>
              </a:buClr>
            </a:pPr>
            <a:endParaRPr lang="sl-SI" b="1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0280" y="2976509"/>
            <a:ext cx="801719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3000"/>
                    </a14:imgEffect>
                    <a14:imgEffect>
                      <a14:brightnessContrast bright="-3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15">
            <a:off x="6277528" y="835299"/>
            <a:ext cx="2561093" cy="197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H="1">
            <a:off x="4860032" y="4005064"/>
            <a:ext cx="922907" cy="4320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34012" y="5260032"/>
            <a:ext cx="0" cy="4320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4623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741" y="1412777"/>
            <a:ext cx="8229600" cy="4107394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q"/>
            </a:pPr>
            <a:endParaRPr lang="sl-SI" dirty="0" smtClean="0"/>
          </a:p>
          <a:p>
            <a:pPr>
              <a:buClrTx/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nastala </a:t>
            </a:r>
            <a:r>
              <a:rPr lang="sl-SI" dirty="0" smtClean="0">
                <a:solidFill>
                  <a:srgbClr val="FF0000"/>
                </a:solidFill>
              </a:rPr>
              <a:t>iz Lige društev </a:t>
            </a:r>
            <a:r>
              <a:rPr lang="sl-SI" dirty="0" smtClean="0">
                <a:solidFill>
                  <a:srgbClr val="002060"/>
                </a:solidFill>
              </a:rPr>
              <a:t>leta 1991</a:t>
            </a:r>
          </a:p>
          <a:p>
            <a:pPr>
              <a:buClrTx/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podpira razvoj in usklajuje delovanje humanitarnih dejavnosti in programov nacionalnih društev</a:t>
            </a:r>
          </a:p>
          <a:p>
            <a:pPr>
              <a:buClrTx/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skrbi za širjenje temeljnih načel Rdečega križa</a:t>
            </a:r>
          </a:p>
          <a:p>
            <a:pPr>
              <a:buClrTx/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sl-SI" sz="2000" dirty="0" smtClean="0">
                <a:solidFill>
                  <a:srgbClr val="002060"/>
                </a:solidFill>
              </a:rPr>
              <a:t>združuje </a:t>
            </a:r>
            <a:r>
              <a:rPr lang="sl-SI" sz="2000" dirty="0" smtClean="0">
                <a:solidFill>
                  <a:srgbClr val="FF0000"/>
                </a:solidFill>
              </a:rPr>
              <a:t>186 nacionalnih društev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Federacija društev RK in RP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602">
            <a:off x="7603477" y="1302905"/>
            <a:ext cx="1359783" cy="137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75">
            <a:off x="5373847" y="4730284"/>
            <a:ext cx="1425396" cy="18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2876"/>
            <a:ext cx="1977008" cy="131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30" y="5372875"/>
            <a:ext cx="1969631" cy="131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817">
            <a:off x="6830556" y="4807886"/>
            <a:ext cx="2211723" cy="15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676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7560840" cy="482453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b="1" dirty="0" smtClean="0">
                <a:solidFill>
                  <a:srgbClr val="002060"/>
                </a:solidFill>
              </a:rPr>
              <a:t>v Gibanje Rdečega križa in Rdečega polmeseca je vključenih </a:t>
            </a:r>
            <a:r>
              <a:rPr lang="sl-SI" b="1" u="sng" dirty="0" smtClean="0">
                <a:solidFill>
                  <a:srgbClr val="FF0000"/>
                </a:solidFill>
              </a:rPr>
              <a:t>186 </a:t>
            </a:r>
            <a:r>
              <a:rPr lang="sl-SI" b="1" u="sng" dirty="0">
                <a:solidFill>
                  <a:srgbClr val="FF0000"/>
                </a:solidFill>
              </a:rPr>
              <a:t>nacionalnih društev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endParaRPr lang="sl-SI" b="1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b="1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b="1" dirty="0" smtClean="0">
                <a:solidFill>
                  <a:srgbClr val="002060"/>
                </a:solidFill>
              </a:rPr>
              <a:t>pomagajo žrtvam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b="1" dirty="0" smtClean="0">
                <a:solidFill>
                  <a:srgbClr val="002060"/>
                </a:solidFill>
              </a:rPr>
              <a:t>  spopadov in naravnih nesreč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b="1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b="1" dirty="0" smtClean="0">
                <a:solidFill>
                  <a:srgbClr val="002060"/>
                </a:solidFill>
              </a:rPr>
              <a:t>pomagajo </a:t>
            </a:r>
            <a:r>
              <a:rPr lang="sl-SI" b="1" dirty="0">
                <a:solidFill>
                  <a:srgbClr val="002060"/>
                </a:solidFill>
              </a:rPr>
              <a:t>beguncem zunaj </a:t>
            </a:r>
            <a:endParaRPr lang="sl-SI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sl-SI" b="1" dirty="0">
                <a:solidFill>
                  <a:srgbClr val="002060"/>
                </a:solidFill>
              </a:rPr>
              <a:t> </a:t>
            </a:r>
            <a:r>
              <a:rPr lang="sl-SI" b="1" dirty="0" smtClean="0">
                <a:solidFill>
                  <a:srgbClr val="002060"/>
                </a:solidFill>
              </a:rPr>
              <a:t> vojnih spopadov in ostalim ogroženim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b="1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b="1" u="sng" dirty="0" smtClean="0">
                <a:solidFill>
                  <a:srgbClr val="FF0000"/>
                </a:solidFill>
              </a:rPr>
              <a:t>Rdeči križ Slovenije – RKS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b="1" dirty="0">
                <a:solidFill>
                  <a:srgbClr val="002060"/>
                </a:solidFill>
              </a:rPr>
              <a:t> </a:t>
            </a:r>
            <a:r>
              <a:rPr lang="sl-SI" b="1" dirty="0" smtClean="0">
                <a:solidFill>
                  <a:srgbClr val="002060"/>
                </a:solidFill>
              </a:rPr>
              <a:t>  	leta 1993 priznan kot samostojno 	nacionalno društvo RK</a:t>
            </a:r>
            <a:endParaRPr lang="sl-SI" b="1" dirty="0">
              <a:solidFill>
                <a:srgbClr val="002060"/>
              </a:solidFill>
            </a:endParaRPr>
          </a:p>
          <a:p>
            <a:endParaRPr lang="sl-SI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8899" y="332657"/>
            <a:ext cx="5976664" cy="10081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Nacionalna društva RK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9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390">
            <a:off x="6301717" y="2299700"/>
            <a:ext cx="2397065" cy="179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1901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6131024" cy="4929336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sl-SI" dirty="0">
                <a:solidFill>
                  <a:srgbClr val="002060"/>
                </a:solidFill>
              </a:rPr>
              <a:t>za članstvo v Gibanju RK in RP morajo društva izpolnjevati te pogoje</a:t>
            </a:r>
            <a:r>
              <a:rPr lang="sl-SI" dirty="0" smtClean="0">
                <a:solidFill>
                  <a:srgbClr val="002060"/>
                </a:solidFill>
              </a:rPr>
              <a:t>: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endParaRPr lang="sl-SI" dirty="0">
              <a:solidFill>
                <a:srgbClr val="002060"/>
              </a:solidFill>
            </a:endParaRP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1900" dirty="0" smtClean="0">
                <a:solidFill>
                  <a:srgbClr val="002060"/>
                </a:solidFill>
              </a:rPr>
              <a:t>ustanovljena morajo biti </a:t>
            </a:r>
            <a:r>
              <a:rPr lang="sl-SI" sz="1900" dirty="0" smtClean="0">
                <a:solidFill>
                  <a:srgbClr val="FF0000"/>
                </a:solidFill>
              </a:rPr>
              <a:t>na ozemlju neodvisne države</a:t>
            </a:r>
            <a:r>
              <a:rPr lang="sl-SI" sz="1900" dirty="0" smtClean="0">
                <a:solidFill>
                  <a:srgbClr val="002060"/>
                </a:solidFill>
              </a:rPr>
              <a:t>, ki je podpisnica Ženevskih konvencij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1900" dirty="0" smtClean="0">
                <a:solidFill>
                  <a:srgbClr val="002060"/>
                </a:solidFill>
              </a:rPr>
              <a:t>Društvo RK mora biti </a:t>
            </a:r>
            <a:r>
              <a:rPr lang="sl-SI" sz="1900" dirty="0" smtClean="0">
                <a:solidFill>
                  <a:srgbClr val="FF0000"/>
                </a:solidFill>
              </a:rPr>
              <a:t>edino nacionalno društvo </a:t>
            </a:r>
            <a:r>
              <a:rPr lang="sl-SI" sz="1900" dirty="0" smtClean="0">
                <a:solidFill>
                  <a:srgbClr val="002060"/>
                </a:solidFill>
              </a:rPr>
              <a:t>v državi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1900" dirty="0" smtClean="0">
                <a:solidFill>
                  <a:srgbClr val="002060"/>
                </a:solidFill>
              </a:rPr>
              <a:t>uradno ga mora </a:t>
            </a:r>
            <a:r>
              <a:rPr lang="sl-SI" sz="1900" dirty="0" smtClean="0">
                <a:solidFill>
                  <a:srgbClr val="FF0000"/>
                </a:solidFill>
              </a:rPr>
              <a:t>priznati vlada </a:t>
            </a:r>
            <a:r>
              <a:rPr lang="sl-SI" sz="1900" dirty="0" smtClean="0">
                <a:solidFill>
                  <a:srgbClr val="002060"/>
                </a:solidFill>
              </a:rPr>
              <a:t>države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1900" dirty="0" smtClean="0">
                <a:solidFill>
                  <a:srgbClr val="002060"/>
                </a:solidFill>
              </a:rPr>
              <a:t>imeti mora </a:t>
            </a:r>
            <a:r>
              <a:rPr lang="sl-SI" sz="1900" u="sng" dirty="0" smtClean="0">
                <a:solidFill>
                  <a:srgbClr val="FF0000"/>
                </a:solidFill>
              </a:rPr>
              <a:t>Zakon in Statut </a:t>
            </a:r>
            <a:r>
              <a:rPr lang="sl-SI" sz="1900" dirty="0" smtClean="0">
                <a:solidFill>
                  <a:srgbClr val="002060"/>
                </a:solidFill>
              </a:rPr>
              <a:t>na podlagi katerega deluje v skladu z načeli Gibanja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1900" dirty="0" smtClean="0">
                <a:solidFill>
                  <a:srgbClr val="002060"/>
                </a:solidFill>
              </a:rPr>
              <a:t>uporabljati mora priznane znake v skladu z načeli Gibanja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1900" dirty="0" smtClean="0">
                <a:solidFill>
                  <a:srgbClr val="002060"/>
                </a:solidFill>
              </a:rPr>
              <a:t>delovati mora </a:t>
            </a:r>
            <a:r>
              <a:rPr lang="sl-SI" sz="1900" b="1" u="sng" dirty="0" smtClean="0">
                <a:solidFill>
                  <a:srgbClr val="002060"/>
                </a:solidFill>
              </a:rPr>
              <a:t>na celotnem področju države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1900" dirty="0" smtClean="0">
                <a:solidFill>
                  <a:srgbClr val="002060"/>
                </a:solidFill>
              </a:rPr>
              <a:t>pridobivati mora </a:t>
            </a:r>
            <a:r>
              <a:rPr lang="sl-SI" sz="1900" dirty="0" smtClean="0">
                <a:solidFill>
                  <a:srgbClr val="FF0000"/>
                </a:solidFill>
              </a:rPr>
              <a:t>prostovoljce</a:t>
            </a:r>
            <a:r>
              <a:rPr lang="sl-SI" sz="1900" dirty="0" smtClean="0">
                <a:solidFill>
                  <a:srgbClr val="002060"/>
                </a:solidFill>
              </a:rPr>
              <a:t> ne glede na raso, spol, narodnost, politični nazo</a:t>
            </a:r>
            <a:r>
              <a:rPr lang="sl-SI" sz="1900" dirty="0">
                <a:solidFill>
                  <a:srgbClr val="002060"/>
                </a:solidFill>
              </a:rPr>
              <a:t>r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sl-SI" dirty="0"/>
          </a:p>
          <a:p>
            <a:endParaRPr lang="sl-SI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5987008" cy="75632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Nacionalna društva RK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73985"/>
            <a:ext cx="2160637" cy="18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347">
            <a:off x="6496853" y="2550712"/>
            <a:ext cx="2520681" cy="1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923">
            <a:off x="6793025" y="207916"/>
            <a:ext cx="1766441" cy="26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480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9"/>
            <a:ext cx="5904656" cy="50405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000" dirty="0" smtClean="0">
                <a:solidFill>
                  <a:srgbClr val="002060"/>
                </a:solidFill>
              </a:rPr>
              <a:t>začetek delovanja v Sloveniji leta </a:t>
            </a:r>
            <a:r>
              <a:rPr lang="sl-SI" sz="2000" b="1" dirty="0" smtClean="0">
                <a:solidFill>
                  <a:srgbClr val="FF0000"/>
                </a:solidFill>
              </a:rPr>
              <a:t>1866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sz="2000" b="1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000" dirty="0" smtClean="0">
                <a:solidFill>
                  <a:srgbClr val="002060"/>
                </a:solidFill>
              </a:rPr>
              <a:t>v Ljubljani je bilo takrat ustanovljeno </a:t>
            </a:r>
            <a:r>
              <a:rPr lang="sl-SI" sz="2000" dirty="0" smtClean="0">
                <a:solidFill>
                  <a:srgbClr val="FF0000"/>
                </a:solidFill>
              </a:rPr>
              <a:t>Žensko društvo</a:t>
            </a:r>
            <a:r>
              <a:rPr lang="sl-SI" sz="2000" dirty="0" smtClean="0">
                <a:solidFill>
                  <a:srgbClr val="002060"/>
                </a:solidFill>
              </a:rPr>
              <a:t> za pomoč ranjenim in bolnim vojakom, njihovim vdovam in otrokom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sz="20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000" dirty="0" smtClean="0">
                <a:solidFill>
                  <a:srgbClr val="002060"/>
                </a:solidFill>
              </a:rPr>
              <a:t>1879 ustanovijo </a:t>
            </a:r>
            <a:r>
              <a:rPr lang="sl-SI" sz="2000" dirty="0" smtClean="0">
                <a:solidFill>
                  <a:srgbClr val="FF0000"/>
                </a:solidFill>
              </a:rPr>
              <a:t>moški</a:t>
            </a:r>
            <a:r>
              <a:rPr lang="sl-SI" sz="2000" dirty="0" smtClean="0">
                <a:solidFill>
                  <a:srgbClr val="002060"/>
                </a:solidFill>
              </a:rPr>
              <a:t> Domoljubno pomožno društvo deželno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sz="20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000" dirty="0" smtClean="0">
                <a:solidFill>
                  <a:srgbClr val="002060"/>
                </a:solidFill>
              </a:rPr>
              <a:t>žensko in moško društvo </a:t>
            </a:r>
            <a:r>
              <a:rPr lang="sl-SI" sz="2000" u="sng" dirty="0" smtClean="0">
                <a:solidFill>
                  <a:srgbClr val="FF0000"/>
                </a:solidFill>
              </a:rPr>
              <a:t>se združita l. 1902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sz="2000" u="sng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000" dirty="0" smtClean="0">
                <a:solidFill>
                  <a:srgbClr val="002060"/>
                </a:solidFill>
              </a:rPr>
              <a:t>naloge društva so bile </a:t>
            </a:r>
            <a:r>
              <a:rPr lang="sl-SI" sz="2000" dirty="0" smtClean="0">
                <a:solidFill>
                  <a:srgbClr val="FF0000"/>
                </a:solidFill>
              </a:rPr>
              <a:t>priprava na morebitno vojno </a:t>
            </a:r>
            <a:r>
              <a:rPr lang="sl-SI" sz="2000" dirty="0" smtClean="0">
                <a:solidFill>
                  <a:srgbClr val="002060"/>
                </a:solidFill>
              </a:rPr>
              <a:t>in dejavnosti v mirnem času, brezplačne kuhinje, zbiranje oblačil in obutve, usposabljanje za prvo pomoč v vojni</a:t>
            </a:r>
            <a:endParaRPr lang="sl-SI" sz="20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928992" cy="864096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ZGODOVINA RDEČEGA KRIŽA V SLOVENIJI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624">
            <a:off x="5656825" y="1157535"/>
            <a:ext cx="3290351" cy="245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636">
            <a:off x="6432568" y="4071510"/>
            <a:ext cx="2611005" cy="19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502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283152" cy="4572000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1993 je postal samostojna organizacija in polnopravni član Gibanja RK in RP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RKS je nevladna, nestrankarska humanitarna organizacija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njegova naloga je pomoč ljudem v stiski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deluje po vsej Sloveniji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Rdeči križ Slovenije DANES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137">
            <a:off x="5943062" y="4848480"/>
            <a:ext cx="2619265" cy="146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371">
            <a:off x="6767263" y="2603776"/>
            <a:ext cx="2113519" cy="156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03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socialna dejavnost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prva pomoč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krvodajalstvo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zdravstvena vzgoja, krepitev zdravja</a:t>
            </a: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poizvedovalna služba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založništvo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delo z mladimi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širjenje znanj o humanitarnem pravu in RK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pridobivanje sredstev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pridobivanje, razdeljevanje pomoči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organizacija letovanj 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 smtClean="0">
                <a:solidFill>
                  <a:srgbClr val="002060"/>
                </a:solidFill>
              </a:rPr>
              <a:t>mladinsko zdravilišče in letovišče Debeli rtič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1901" y="27732"/>
            <a:ext cx="5770984" cy="1044352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GLAVNE DEJAVNOSTI RKS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610">
            <a:off x="4965804" y="1112650"/>
            <a:ext cx="1095187" cy="112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093">
            <a:off x="4801105" y="2946676"/>
            <a:ext cx="830151" cy="11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79" y="4700985"/>
            <a:ext cx="1780949" cy="118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098">
            <a:off x="6667814" y="1162670"/>
            <a:ext cx="1584359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86">
            <a:off x="6061960" y="3018349"/>
            <a:ext cx="1398349" cy="101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193">
            <a:off x="7548279" y="2449184"/>
            <a:ext cx="1314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854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5" y="226711"/>
            <a:ext cx="7416824" cy="792087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dirty="0" smtClean="0">
                <a:solidFill>
                  <a:srgbClr val="FF0000"/>
                </a:solidFill>
              </a:rPr>
              <a:t>Rdeči križ Slovenije DANES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4648738" y="3245128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/>
              <a:t>.</a:t>
            </a:r>
          </a:p>
        </p:txBody>
      </p:sp>
      <p:pic>
        <p:nvPicPr>
          <p:cNvPr id="21514" name="Picture 7" descr="c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0814"/>
            <a:ext cx="12858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86693"/>
            <a:ext cx="2311250" cy="166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4432" y="1270499"/>
            <a:ext cx="4035015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400" dirty="0" smtClean="0">
                <a:solidFill>
                  <a:srgbClr val="002060"/>
                </a:solidFill>
              </a:rPr>
              <a:t>RKS – </a:t>
            </a:r>
            <a:r>
              <a:rPr lang="sl-SI" sz="2000" dirty="0" smtClean="0">
                <a:solidFill>
                  <a:srgbClr val="002060"/>
                </a:solidFill>
              </a:rPr>
              <a:t>ZVEZA ZDRUŽENJ</a:t>
            </a:r>
            <a:endParaRPr lang="sl-SI" sz="2000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23928" y="1916832"/>
            <a:ext cx="0" cy="108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9651" y="3168184"/>
            <a:ext cx="518457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r>
              <a:rPr lang="sl-SI" sz="2400" dirty="0" smtClean="0">
                <a:solidFill>
                  <a:srgbClr val="002060"/>
                </a:solidFill>
              </a:rPr>
              <a:t> OBMOČNIH ZDRUŽENJ</a:t>
            </a:r>
            <a:endParaRPr lang="sl-SI" sz="24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23928" y="3933056"/>
            <a:ext cx="0" cy="108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6815" y="5342439"/>
            <a:ext cx="569024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916</a:t>
            </a:r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smtClean="0">
                <a:solidFill>
                  <a:srgbClr val="002060"/>
                </a:solidFill>
              </a:rPr>
              <a:t>KRAJEVNIH ORGANIZACIJ</a:t>
            </a:r>
            <a:endParaRPr lang="sl-SI" sz="2400" dirty="0">
              <a:solidFill>
                <a:srgbClr val="00206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99">
            <a:off x="6479703" y="4165173"/>
            <a:ext cx="2382857" cy="69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/>
          <p:nvPr/>
        </p:nvCxnSpPr>
        <p:spPr>
          <a:xfrm>
            <a:off x="5148064" y="3933055"/>
            <a:ext cx="1224136" cy="432049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2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72883"/>
            <a:ext cx="8393607" cy="525658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sl-SI" sz="2200" dirty="0" smtClean="0">
                <a:solidFill>
                  <a:srgbClr val="002060"/>
                </a:solidFill>
              </a:rPr>
              <a:t>OZRK Ljubljana = Območno združenje Rdečega križa Ljubljana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sl-SI" dirty="0" smtClean="0">
                <a:solidFill>
                  <a:srgbClr val="002060"/>
                </a:solidFill>
              </a:rPr>
              <a:t>združuje </a:t>
            </a:r>
            <a:r>
              <a:rPr lang="sl-SI" dirty="0" smtClean="0">
                <a:solidFill>
                  <a:srgbClr val="FF0000"/>
                </a:solidFill>
              </a:rPr>
              <a:t>40 krajevnih organizacij</a:t>
            </a:r>
          </a:p>
          <a:p>
            <a:pPr marL="0" indent="0">
              <a:buClr>
                <a:srgbClr val="0070C0"/>
              </a:buClr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sl-SI" dirty="0" smtClean="0">
                <a:solidFill>
                  <a:srgbClr val="002060"/>
                </a:solidFill>
              </a:rPr>
              <a:t>deluje na območju Ljubljane in okolice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sl-SI" dirty="0" smtClean="0">
                <a:solidFill>
                  <a:srgbClr val="002060"/>
                </a:solidFill>
              </a:rPr>
              <a:t>vanj se kot prostovoljci lahko </a:t>
            </a:r>
            <a:r>
              <a:rPr lang="sl-SI" dirty="0" smtClean="0">
                <a:solidFill>
                  <a:srgbClr val="FF0000"/>
                </a:solidFill>
              </a:rPr>
              <a:t>vključite tudi vi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sl-SI" u="sng" dirty="0" smtClean="0">
                <a:solidFill>
                  <a:srgbClr val="00B050"/>
                </a:solidFill>
              </a:rPr>
              <a:t>KDO </a:t>
            </a:r>
            <a:r>
              <a:rPr lang="sl-SI" u="sng" dirty="0">
                <a:solidFill>
                  <a:srgbClr val="00B050"/>
                </a:solidFill>
              </a:rPr>
              <a:t>lahko postane </a:t>
            </a:r>
            <a:r>
              <a:rPr lang="sl-SI" u="sng" dirty="0" smtClean="0">
                <a:solidFill>
                  <a:srgbClr val="00B050"/>
                </a:solidFill>
              </a:rPr>
              <a:t>PROSTOVOLJEC?</a:t>
            </a:r>
            <a:endParaRPr lang="sl-SI" u="sng" dirty="0">
              <a:solidFill>
                <a:srgbClr val="00B05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sl-SI" dirty="0">
                <a:solidFill>
                  <a:srgbClr val="002060"/>
                </a:solidFill>
              </a:rPr>
              <a:t>prostovoljec </a:t>
            </a:r>
            <a:r>
              <a:rPr lang="sl-SI" dirty="0" smtClean="0">
                <a:solidFill>
                  <a:srgbClr val="002060"/>
                </a:solidFill>
              </a:rPr>
              <a:t>lahko </a:t>
            </a:r>
            <a:r>
              <a:rPr lang="sl-SI" dirty="0">
                <a:solidFill>
                  <a:srgbClr val="002060"/>
                </a:solidFill>
              </a:rPr>
              <a:t>postane </a:t>
            </a:r>
            <a:r>
              <a:rPr lang="sl-SI" dirty="0">
                <a:solidFill>
                  <a:srgbClr val="FF0000"/>
                </a:solidFill>
              </a:rPr>
              <a:t>vsak</a:t>
            </a:r>
            <a:r>
              <a:rPr lang="sl-SI" dirty="0">
                <a:solidFill>
                  <a:srgbClr val="002060"/>
                </a:solidFill>
              </a:rPr>
              <a:t>, ki spoštuje temeljna načela Gibanja RK in RP in </a:t>
            </a:r>
            <a:r>
              <a:rPr lang="sl-SI" dirty="0" smtClean="0">
                <a:solidFill>
                  <a:srgbClr val="002060"/>
                </a:solidFill>
              </a:rPr>
              <a:t>prostovoljno in </a:t>
            </a:r>
            <a:r>
              <a:rPr lang="sl-SI" dirty="0">
                <a:solidFill>
                  <a:srgbClr val="002060"/>
                </a:solidFill>
              </a:rPr>
              <a:t>brezplačno pomaga uresničevati humanitarne programe </a:t>
            </a:r>
            <a:r>
              <a:rPr lang="sl-SI" dirty="0" smtClean="0">
                <a:solidFill>
                  <a:srgbClr val="002060"/>
                </a:solidFill>
              </a:rPr>
              <a:t>društva</a:t>
            </a: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sz="2400" dirty="0">
                <a:solidFill>
                  <a:srgbClr val="FF0000"/>
                </a:solidFill>
              </a:rPr>
              <a:t>	</a:t>
            </a:r>
            <a:r>
              <a:rPr lang="sl-SI" sz="2400" dirty="0" smtClean="0">
                <a:solidFill>
                  <a:srgbClr val="FF0000"/>
                </a:solidFill>
              </a:rPr>
              <a:t>Najlepši del človekovega življenja so njegova mala,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	brezimna dela dobrote in ljubezni.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					WORDSWORTH</a:t>
            </a:r>
            <a:endParaRPr lang="sl-SI" sz="2400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3538736" cy="756320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0000"/>
                </a:solidFill>
                <a:latin typeface="+mn-lt"/>
              </a:rPr>
              <a:t>OZRK Ljubljana</a:t>
            </a:r>
            <a:endParaRPr lang="sl-SI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04">
            <a:off x="5165704" y="485696"/>
            <a:ext cx="2065536" cy="60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910323">
            <a:off x="6910315" y="4914979"/>
            <a:ext cx="151216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400" dirty="0" smtClean="0">
                <a:solidFill>
                  <a:srgbClr val="FF0000"/>
                </a:solidFill>
              </a:rPr>
              <a:t>HVALA!</a:t>
            </a: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32">
            <a:off x="6939425" y="1838190"/>
            <a:ext cx="2077953" cy="155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876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68" y="260648"/>
            <a:ext cx="8688768" cy="426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kako veliko „družino“ spadajo OŠ ekipe PP?</a:t>
            </a:r>
            <a:endParaRPr lang="sl-SI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501052">
            <a:off x="224111" y="1700556"/>
            <a:ext cx="22677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</a:t>
            </a:r>
          </a:p>
          <a:p>
            <a:pPr algn="ctr"/>
            <a:r>
              <a:rPr lang="sl-SI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tvoja ekipa PP</a:t>
            </a:r>
            <a:endParaRPr lang="sl-SI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9180" y="1558641"/>
            <a:ext cx="0" cy="494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484820">
            <a:off x="6656070" y="1281114"/>
            <a:ext cx="21788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okoli 20 </a:t>
            </a:r>
          </a:p>
          <a:p>
            <a:pPr algn="ctr"/>
            <a:r>
              <a:rPr lang="sl-SI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drugih ekip PP</a:t>
            </a:r>
            <a:endParaRPr lang="sl-SI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38216" y="2670216"/>
            <a:ext cx="0" cy="494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14884" y="984776"/>
            <a:ext cx="241295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rgbClr val="002060"/>
                </a:solidFill>
              </a:rPr>
              <a:t>OZRK Ljubljana </a:t>
            </a:r>
            <a:endParaRPr lang="sl-SI" sz="2000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58528" y="3752750"/>
            <a:ext cx="0" cy="494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5956" y="1558641"/>
            <a:ext cx="15082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je eno izmed</a:t>
            </a:r>
            <a:endParaRPr lang="sl-SI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54200" y="2732932"/>
            <a:ext cx="17681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je združenih v</a:t>
            </a:r>
            <a:endParaRPr lang="sl-SI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99975" y="2159390"/>
            <a:ext cx="3323287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rgbClr val="002060"/>
                </a:solidFill>
              </a:rPr>
              <a:t>56 območnih združenj</a:t>
            </a:r>
            <a:endParaRPr lang="sl-SI" sz="2000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6066" y="4870321"/>
            <a:ext cx="0" cy="494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89065" y="4312448"/>
            <a:ext cx="433027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</a:t>
            </a:r>
            <a:r>
              <a:rPr lang="sl-SI" sz="1600" dirty="0" smtClean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nacionalnih društev po svetu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4916" y="5505964"/>
            <a:ext cx="39604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Mednarodno Gibanje RK in RP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5356" y="6201598"/>
            <a:ext cx="252028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Mednarodna federacija RK in RP</a:t>
            </a:r>
            <a:endParaRPr lang="sl-SI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50181" y="6201598"/>
            <a:ext cx="218926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Mednarodni odbor RK </a:t>
            </a:r>
            <a:endParaRPr lang="sl-SI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99023" y="5706998"/>
            <a:ext cx="779443" cy="370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652837" y="5690630"/>
            <a:ext cx="871492" cy="3866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04177" y="3260303"/>
            <a:ext cx="29148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rgbClr val="002060"/>
                </a:solidFill>
              </a:rPr>
              <a:t>Rdeči križ Slovenije</a:t>
            </a:r>
            <a:endParaRPr lang="sl-SI" sz="2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8400" y="3846243"/>
            <a:ext cx="14725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je eno izmed</a:t>
            </a:r>
            <a:endParaRPr lang="sl-SI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0097" y="4870321"/>
            <a:ext cx="16408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so združena v</a:t>
            </a:r>
            <a:endParaRPr lang="sl-SI" sz="1400" dirty="0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1982329" y="719746"/>
            <a:ext cx="477529" cy="1342926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0800000">
            <a:off x="5796136" y="1184831"/>
            <a:ext cx="1060902" cy="25432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535843">
            <a:off x="6529398" y="3244914"/>
            <a:ext cx="276058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</a:rPr>
              <a:t>od </a:t>
            </a:r>
            <a:r>
              <a:rPr lang="sl-SI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</a:t>
            </a:r>
            <a:r>
              <a:rPr lang="sl-SI" sz="1600" dirty="0" smtClean="0">
                <a:solidFill>
                  <a:srgbClr val="002060"/>
                </a:solidFill>
              </a:rPr>
              <a:t> mednarodno priznanih neodvisnih držav na svetu !!!!</a:t>
            </a:r>
            <a:endParaRPr lang="sl-SI" sz="1600" dirty="0">
              <a:solidFill>
                <a:srgbClr val="00206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6862950" y="4000132"/>
            <a:ext cx="661379" cy="4299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151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4584" y="908720"/>
            <a:ext cx="8229600" cy="6552728"/>
          </a:xfrm>
        </p:spPr>
        <p:txBody>
          <a:bodyPr>
            <a:normAutofit/>
          </a:bodyPr>
          <a:lstStyle/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sl-SI" sz="1600" dirty="0" smtClean="0">
                <a:solidFill>
                  <a:schemeClr val="tx1"/>
                </a:solidFill>
              </a:rPr>
              <a:t>prva pomoč (projekt POMAGAM PRVI), zaščita in reševanje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sl-SI" sz="1600" dirty="0" smtClean="0">
                <a:solidFill>
                  <a:schemeClr val="tx1"/>
                </a:solidFill>
              </a:rPr>
              <a:t>krvodajalstvo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sl-SI" sz="1600" dirty="0" smtClean="0">
                <a:solidFill>
                  <a:schemeClr val="tx1"/>
                </a:solidFill>
              </a:rPr>
              <a:t>socialna in humanitarna dejavnost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q"/>
            </a:pPr>
            <a:r>
              <a:rPr lang="sl-SI" sz="1600" dirty="0" smtClean="0">
                <a:solidFill>
                  <a:schemeClr val="tx1"/>
                </a:solidFill>
              </a:rPr>
              <a:t>humanitarni center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sz="2200" u="sng" dirty="0" smtClean="0">
                <a:solidFill>
                  <a:srgbClr val="FF0000"/>
                </a:solidFill>
              </a:rPr>
              <a:t>otroci in mladina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sl-SI" sz="1800" dirty="0" smtClean="0">
                <a:solidFill>
                  <a:srgbClr val="002060"/>
                </a:solidFill>
              </a:rPr>
              <a:t>dobrodelni teden ZA OTROŠKI NASMEH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sl-SI" sz="1800" dirty="0" smtClean="0">
                <a:solidFill>
                  <a:srgbClr val="002060"/>
                </a:solidFill>
              </a:rPr>
              <a:t>novoletna darila – obisk dedka Mraza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sl-SI" sz="1800" dirty="0" smtClean="0">
                <a:solidFill>
                  <a:srgbClr val="002060"/>
                </a:solidFill>
              </a:rPr>
              <a:t>projekt SAMO ENO ŽIVLJENJE IMAŠ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sl-SI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osnovnošolske ekipe prve </a:t>
            </a:r>
            <a:r>
              <a:rPr lang="sl-SI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pomoči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sl-SI" sz="1800" dirty="0">
                <a:solidFill>
                  <a:srgbClr val="002060"/>
                </a:solidFill>
              </a:rPr>
              <a:t>preventivne delavnice na </a:t>
            </a:r>
            <a:r>
              <a:rPr lang="sl-SI" sz="1800" dirty="0" smtClean="0">
                <a:solidFill>
                  <a:srgbClr val="002060"/>
                </a:solidFill>
              </a:rPr>
              <a:t>OŠ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sl-SI" sz="1800" dirty="0" smtClean="0">
                <a:solidFill>
                  <a:srgbClr val="002060"/>
                </a:solidFill>
              </a:rPr>
              <a:t>srednješolske ekipe prve pomoči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sl-SI" sz="1800" dirty="0" smtClean="0">
                <a:solidFill>
                  <a:srgbClr val="002060"/>
                </a:solidFill>
              </a:rPr>
              <a:t>dobrodelna akcija OTROCI ZA OTROKE / DIJAKI ZA DIJAKE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sl-SI" sz="1800" dirty="0" smtClean="0">
                <a:solidFill>
                  <a:srgbClr val="002060"/>
                </a:solidFill>
              </a:rPr>
              <a:t>MAK </a:t>
            </a:r>
            <a:r>
              <a:rPr lang="sl-SI" sz="1800" dirty="0" err="1" smtClean="0">
                <a:solidFill>
                  <a:srgbClr val="002060"/>
                </a:solidFill>
              </a:rPr>
              <a:t>Fest</a:t>
            </a:r>
            <a:r>
              <a:rPr lang="sl-SI" sz="1800" dirty="0" smtClean="0">
                <a:solidFill>
                  <a:srgbClr val="002060"/>
                </a:solidFill>
              </a:rPr>
              <a:t> – festival mladinske altruistične kulture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sl-SI" sz="1800" dirty="0" smtClean="0">
                <a:solidFill>
                  <a:srgbClr val="002060"/>
                </a:solidFill>
              </a:rPr>
              <a:t>KLUB 25 – klub mladih krvodajalcev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sl-SI" sz="2000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9"/>
            <a:ext cx="5904656" cy="648071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DEJAVNOSTI OZRK Ljubljana 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96">
            <a:off x="5036825" y="5543971"/>
            <a:ext cx="1088310" cy="107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502">
            <a:off x="484378" y="5586442"/>
            <a:ext cx="2396433" cy="84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21">
            <a:off x="3080736" y="5394706"/>
            <a:ext cx="1517100" cy="123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896">
            <a:off x="6583523" y="1319657"/>
            <a:ext cx="1851860" cy="14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676">
            <a:off x="6612915" y="4931938"/>
            <a:ext cx="2338111" cy="175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038">
            <a:off x="6661909" y="2726052"/>
            <a:ext cx="2041366" cy="13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251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868" y="1052736"/>
            <a:ext cx="6752952" cy="518457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rodil se je </a:t>
            </a:r>
            <a:r>
              <a:rPr lang="sl-SI" sz="1800" b="1" dirty="0" err="1" smtClean="0">
                <a:solidFill>
                  <a:srgbClr val="FF0000"/>
                </a:solidFill>
              </a:rPr>
              <a:t>8.maja</a:t>
            </a:r>
            <a:r>
              <a:rPr lang="sl-SI" sz="1800" b="1" dirty="0" smtClean="0">
                <a:solidFill>
                  <a:srgbClr val="FF0000"/>
                </a:solidFill>
              </a:rPr>
              <a:t> 1828 </a:t>
            </a:r>
            <a:r>
              <a:rPr lang="sl-SI" sz="1800" dirty="0" smtClean="0">
                <a:solidFill>
                  <a:srgbClr val="002060"/>
                </a:solidFill>
              </a:rPr>
              <a:t>v Ženevi (Švica) </a:t>
            </a:r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bil je iz premožne in ugledne družine</a:t>
            </a:r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od mladih let je sodeloval v raznih dobrodelnih organizacijah</a:t>
            </a:r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poklicno je postal uspešen poslovnež</a:t>
            </a:r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bitka pri </a:t>
            </a:r>
            <a:r>
              <a:rPr lang="sl-SI" sz="1800" dirty="0" err="1" smtClean="0">
                <a:solidFill>
                  <a:srgbClr val="002060"/>
                </a:solidFill>
              </a:rPr>
              <a:t>Solferinu</a:t>
            </a:r>
            <a:r>
              <a:rPr lang="sl-SI" sz="1800" dirty="0" smtClean="0">
                <a:solidFill>
                  <a:srgbClr val="002060"/>
                </a:solidFill>
              </a:rPr>
              <a:t> mu je spremenila življenje</a:t>
            </a:r>
          </a:p>
          <a:p>
            <a:pPr>
              <a:buClr>
                <a:srgbClr val="0070C0"/>
              </a:buClr>
            </a:pPr>
            <a:endParaRPr lang="sl-SI" sz="1800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leta 1962 je objavil knjigo </a:t>
            </a:r>
            <a:r>
              <a:rPr lang="sl-SI" sz="1800" u="sng" dirty="0" smtClean="0">
                <a:solidFill>
                  <a:srgbClr val="FF0000"/>
                </a:solidFill>
              </a:rPr>
              <a:t>SPOMIN NA SOLFERINO</a:t>
            </a:r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za uresničitev svoje ideje je žrtvoval vse svoje imetje</a:t>
            </a:r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umrl je leta 1910</a:t>
            </a:r>
          </a:p>
          <a:p>
            <a:pPr>
              <a:buClr>
                <a:srgbClr val="0070C0"/>
              </a:buClr>
            </a:pPr>
            <a:endParaRPr lang="sl-SI" sz="1800" dirty="0" smtClean="0"/>
          </a:p>
          <a:p>
            <a:pPr>
              <a:buClr>
                <a:srgbClr val="0070C0"/>
              </a:buClr>
            </a:pPr>
            <a:r>
              <a:rPr lang="sl-SI" sz="1800" dirty="0" smtClean="0">
                <a:solidFill>
                  <a:srgbClr val="002060"/>
                </a:solidFill>
              </a:rPr>
              <a:t>l.</a:t>
            </a:r>
            <a:r>
              <a:rPr lang="sl-SI" sz="1800" dirty="0" smtClean="0"/>
              <a:t> </a:t>
            </a:r>
            <a:r>
              <a:rPr lang="sl-SI" sz="1800" b="1" dirty="0" smtClean="0">
                <a:solidFill>
                  <a:srgbClr val="FF0000"/>
                </a:solidFill>
              </a:rPr>
              <a:t>1901</a:t>
            </a:r>
            <a:r>
              <a:rPr lang="sl-SI" sz="1800" dirty="0" smtClean="0"/>
              <a:t> </a:t>
            </a:r>
            <a:r>
              <a:rPr lang="sl-SI" sz="1800" dirty="0" smtClean="0">
                <a:solidFill>
                  <a:srgbClr val="002060"/>
                </a:solidFill>
              </a:rPr>
              <a:t>sta Francoz </a:t>
            </a:r>
            <a:r>
              <a:rPr lang="sl-SI" sz="1800" dirty="0" err="1" smtClean="0">
                <a:solidFill>
                  <a:srgbClr val="002060"/>
                </a:solidFill>
              </a:rPr>
              <a:t>Frederic</a:t>
            </a:r>
            <a:r>
              <a:rPr lang="sl-SI" sz="1800" dirty="0" smtClean="0">
                <a:solidFill>
                  <a:srgbClr val="002060"/>
                </a:solidFill>
              </a:rPr>
              <a:t> </a:t>
            </a:r>
            <a:r>
              <a:rPr lang="sl-SI" sz="1800" dirty="0" err="1" smtClean="0">
                <a:solidFill>
                  <a:srgbClr val="002060"/>
                </a:solidFill>
              </a:rPr>
              <a:t>Passay</a:t>
            </a:r>
            <a:r>
              <a:rPr lang="sl-SI" sz="1800" dirty="0" smtClean="0">
                <a:solidFill>
                  <a:srgbClr val="002060"/>
                </a:solidFill>
              </a:rPr>
              <a:t> in Henry </a:t>
            </a:r>
            <a:r>
              <a:rPr lang="sl-SI" sz="1800" dirty="0" err="1" smtClean="0">
                <a:solidFill>
                  <a:srgbClr val="002060"/>
                </a:solidFill>
              </a:rPr>
              <a:t>Dunant</a:t>
            </a:r>
            <a:r>
              <a:rPr lang="sl-SI" sz="1800" dirty="0" smtClean="0">
                <a:solidFill>
                  <a:srgbClr val="002060"/>
                </a:solidFill>
              </a:rPr>
              <a:t> dobila</a:t>
            </a:r>
            <a:r>
              <a:rPr lang="sl-SI" sz="1800" dirty="0" smtClean="0"/>
              <a:t> </a:t>
            </a:r>
            <a:r>
              <a:rPr lang="sl-SI" sz="1800" b="1" dirty="0" smtClean="0">
                <a:solidFill>
                  <a:srgbClr val="FF0000"/>
                </a:solidFill>
              </a:rPr>
              <a:t>prvo Nobelovo nagrado za mir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70984" cy="684312"/>
          </a:xfrm>
        </p:spPr>
        <p:txBody>
          <a:bodyPr>
            <a:normAutofit/>
          </a:bodyPr>
          <a:lstStyle/>
          <a:p>
            <a:r>
              <a:rPr lang="sl-SI" sz="3200" u="sng" dirty="0" smtClean="0">
                <a:solidFill>
                  <a:srgbClr val="FF0000"/>
                </a:solidFill>
              </a:rPr>
              <a:t>Kdo je bil HENRY DUNANT?</a:t>
            </a:r>
            <a:endParaRPr lang="sl-SI" sz="3200" u="sng" dirty="0">
              <a:solidFill>
                <a:srgbClr val="FF0000"/>
              </a:solidFill>
            </a:endParaRPr>
          </a:p>
        </p:txBody>
      </p:sp>
      <p:pic>
        <p:nvPicPr>
          <p:cNvPr id="6" name="Picture 6" descr="Henry_Dun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74995">
            <a:off x="6783549" y="1023534"/>
            <a:ext cx="2149302" cy="23763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05" y="4293096"/>
            <a:ext cx="149555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8643" y="5733256"/>
            <a:ext cx="5603597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Henryjev rojstni dan,</a:t>
            </a:r>
            <a:r>
              <a:rPr lang="sl-SI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8. maj,  </a:t>
            </a:r>
          </a:p>
          <a:p>
            <a:r>
              <a:rPr lang="sl-SI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sl-SI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SVETOVNI DAN RDEČEGA KRIŽA!!</a:t>
            </a:r>
            <a:endParaRPr lang="sl-SI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8686" y="3725462"/>
            <a:ext cx="164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Henry v starejših letih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41478850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397" y="908721"/>
            <a:ext cx="8954604" cy="5949280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sz="3800" dirty="0" smtClean="0">
                <a:solidFill>
                  <a:srgbClr val="002060"/>
                </a:solidFill>
              </a:rPr>
              <a:t>od leta </a:t>
            </a:r>
            <a:r>
              <a:rPr lang="sl-SI" sz="3800" b="1" dirty="0" smtClean="0">
                <a:solidFill>
                  <a:srgbClr val="FF0000"/>
                </a:solidFill>
              </a:rPr>
              <a:t>1863</a:t>
            </a:r>
            <a:r>
              <a:rPr lang="sl-SI" sz="3800" dirty="0" smtClean="0">
                <a:solidFill>
                  <a:srgbClr val="002060"/>
                </a:solidFill>
              </a:rPr>
              <a:t> rdeči križ na beli podlagi – obrnjena švicarska zastava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sz="3800" u="sng" dirty="0" smtClean="0">
                <a:solidFill>
                  <a:srgbClr val="002060"/>
                </a:solidFill>
              </a:rPr>
              <a:t>znak se lahko uporablja</a:t>
            </a:r>
            <a:r>
              <a:rPr lang="sl-SI" sz="3800" dirty="0">
                <a:solidFill>
                  <a:srgbClr val="002060"/>
                </a:solidFill>
              </a:rPr>
              <a:t>:</a:t>
            </a:r>
            <a:endParaRPr lang="sl-SI" sz="3800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sl-SI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36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sl-SI" sz="3600" dirty="0" smtClean="0"/>
              <a:t>na vozilih, ladjah, letalih,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sz="3600" dirty="0" smtClean="0"/>
              <a:t>stavbah, ki so namenjene prevozu,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sz="3600" dirty="0" smtClean="0"/>
              <a:t>bivanju ranjencev in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sz="3600" dirty="0" smtClean="0"/>
              <a:t>medicinskega osebja v vojni</a:t>
            </a:r>
          </a:p>
          <a:p>
            <a:pPr marL="0" indent="0">
              <a:buNone/>
            </a:pPr>
            <a:endParaRPr lang="sl-SI" sz="3600" dirty="0" smtClean="0"/>
          </a:p>
          <a:p>
            <a:pPr marL="0" indent="0">
              <a:buNone/>
            </a:pPr>
            <a:endParaRPr lang="sl-SI" sz="3600" dirty="0" smtClean="0"/>
          </a:p>
          <a:p>
            <a:pPr marL="0" indent="0">
              <a:buNone/>
            </a:pPr>
            <a:endParaRPr lang="sl-SI" sz="3600" dirty="0"/>
          </a:p>
          <a:p>
            <a:pPr marL="0" indent="0">
              <a:buClr>
                <a:srgbClr val="00B0F0"/>
              </a:buClr>
              <a:buNone/>
            </a:pPr>
            <a:endParaRPr lang="sl-SI" sz="38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sl-SI" sz="38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sl-SI" sz="3800" b="1" dirty="0" smtClean="0">
                <a:solidFill>
                  <a:srgbClr val="FF0000"/>
                </a:solidFill>
              </a:rPr>
              <a:t>1876</a:t>
            </a:r>
            <a:r>
              <a:rPr lang="sl-SI" sz="3800" dirty="0" smtClean="0">
                <a:solidFill>
                  <a:srgbClr val="002060"/>
                </a:solidFill>
              </a:rPr>
              <a:t> je bil priznan tudi znak rdečega polmeseca, ki ga uporabljajo muslimanske države 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sl-SI" sz="3800" b="1" dirty="0" smtClean="0">
                <a:solidFill>
                  <a:srgbClr val="FF0000"/>
                </a:solidFill>
              </a:rPr>
              <a:t>2005</a:t>
            </a:r>
            <a:r>
              <a:rPr lang="sl-SI" sz="3800" dirty="0" smtClean="0">
                <a:solidFill>
                  <a:srgbClr val="002060"/>
                </a:solidFill>
              </a:rPr>
              <a:t> je bil priznan tudi znak rdeči kristal</a:t>
            </a:r>
            <a:endParaRPr lang="sl-SI" sz="36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sl-SI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8328" y="116632"/>
            <a:ext cx="5410944" cy="756320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ZNAK Rdečega križa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20" y="2031130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za zaščito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5430068" y="2368648"/>
            <a:ext cx="24482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za označevanje</a:t>
            </a:r>
            <a:endParaRPr lang="sl-SI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04876" y="1567302"/>
            <a:ext cx="936104" cy="350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0992" y="1567303"/>
            <a:ext cx="1881088" cy="813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31285" y="2865225"/>
            <a:ext cx="339214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l-SI" sz="1600" dirty="0" smtClean="0"/>
              <a:t>nacionalna društva za označevanje svojih prostorov, vozil, opreme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l-SI" sz="1600" dirty="0" smtClean="0"/>
              <a:t>postaje prve pomoči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l-SI" sz="1600" dirty="0" smtClean="0"/>
              <a:t>bolnišnice</a:t>
            </a:r>
            <a:endParaRPr lang="sl-SI" sz="1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93" y="1268864"/>
            <a:ext cx="946932" cy="94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7" y="5626517"/>
            <a:ext cx="10081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00" y="5887714"/>
            <a:ext cx="720080" cy="7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 descr="C:\Users\Ana\Desktop\Prva pomoč Ahčan\Slike\47\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77" y="3947352"/>
            <a:ext cx="1825929" cy="9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C:\Users\Ana\Desktop\Prva pomoč Ahčan\Slike\47\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2" y="3806334"/>
            <a:ext cx="3089055" cy="1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287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203032" cy="4713312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ni verski znak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vsako nacionalno društvo se samo odloči kateri znak bo uporabljalo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o zlorabi znaka govorimo, kadar se ta ne uporablja v skladu z določili Ženevskih konvencij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5482952" cy="1188368"/>
          </a:xfrm>
        </p:spPr>
        <p:txBody>
          <a:bodyPr anchor="ctr"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ZNAK Rdečega križa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842">
            <a:off x="6321626" y="3156672"/>
            <a:ext cx="2398984" cy="339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C:\Users\Ana\Desktop\Prva pomoč Ahčan\Slike\47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712">
            <a:off x="5537753" y="1380889"/>
            <a:ext cx="3251229" cy="10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971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628800"/>
            <a:ext cx="7272808" cy="496855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l-SI" sz="2400" dirty="0" smtClean="0"/>
              <a:t>načela so razglasili leta 1965 na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sz="2400" dirty="0" smtClean="0"/>
              <a:t>  20. mednarodni konferenci RK na Dunaju</a:t>
            </a:r>
          </a:p>
          <a:p>
            <a:pPr marL="0" indent="0">
              <a:buNone/>
            </a:pPr>
            <a:endParaRPr lang="sl-SI" sz="2400" dirty="0"/>
          </a:p>
          <a:p>
            <a:pPr marL="1794510" lvl="4" indent="-514350">
              <a:buClr>
                <a:srgbClr val="00B0F0"/>
              </a:buClr>
              <a:buFont typeface="+mj-lt"/>
              <a:buAutoNum type="arabicPeriod"/>
            </a:pPr>
            <a:r>
              <a:rPr lang="sl-SI" sz="2800" dirty="0" smtClean="0">
                <a:solidFill>
                  <a:srgbClr val="002060"/>
                </a:solidFill>
              </a:rPr>
              <a:t>HUMANOST</a:t>
            </a:r>
          </a:p>
          <a:p>
            <a:pPr marL="1794510" lvl="4" indent="-514350">
              <a:buClr>
                <a:srgbClr val="00B0F0"/>
              </a:buClr>
              <a:buFont typeface="+mj-lt"/>
              <a:buAutoNum type="arabicPeriod"/>
            </a:pPr>
            <a:r>
              <a:rPr lang="sl-SI" sz="2800" dirty="0" smtClean="0">
                <a:solidFill>
                  <a:srgbClr val="002060"/>
                </a:solidFill>
              </a:rPr>
              <a:t>NEPRISTRANSKOST</a:t>
            </a:r>
          </a:p>
          <a:p>
            <a:pPr marL="1794510" lvl="4" indent="-514350">
              <a:buClr>
                <a:srgbClr val="00B0F0"/>
              </a:buClr>
              <a:buFont typeface="+mj-lt"/>
              <a:buAutoNum type="arabicPeriod"/>
            </a:pPr>
            <a:r>
              <a:rPr lang="sl-SI" sz="2800" dirty="0" smtClean="0">
                <a:solidFill>
                  <a:srgbClr val="002060"/>
                </a:solidFill>
              </a:rPr>
              <a:t>NEVTRALNOST</a:t>
            </a:r>
          </a:p>
          <a:p>
            <a:pPr marL="1794510" lvl="4" indent="-514350">
              <a:buClr>
                <a:srgbClr val="00B0F0"/>
              </a:buClr>
              <a:buFont typeface="+mj-lt"/>
              <a:buAutoNum type="arabicPeriod"/>
            </a:pPr>
            <a:r>
              <a:rPr lang="sl-SI" sz="2800" dirty="0" smtClean="0">
                <a:solidFill>
                  <a:srgbClr val="002060"/>
                </a:solidFill>
              </a:rPr>
              <a:t>NEODVISNOST</a:t>
            </a:r>
          </a:p>
          <a:p>
            <a:pPr marL="1794510" lvl="4" indent="-514350">
              <a:buClr>
                <a:srgbClr val="00B0F0"/>
              </a:buClr>
              <a:buFont typeface="+mj-lt"/>
              <a:buAutoNum type="arabicPeriod"/>
            </a:pPr>
            <a:r>
              <a:rPr lang="sl-SI" sz="2800" dirty="0" smtClean="0">
                <a:solidFill>
                  <a:srgbClr val="002060"/>
                </a:solidFill>
              </a:rPr>
              <a:t>PROSTOVOLJNOST</a:t>
            </a:r>
          </a:p>
          <a:p>
            <a:pPr marL="1794510" lvl="4" indent="-514350">
              <a:buClr>
                <a:srgbClr val="00B0F0"/>
              </a:buClr>
              <a:buFont typeface="+mj-lt"/>
              <a:buAutoNum type="arabicPeriod"/>
            </a:pPr>
            <a:r>
              <a:rPr lang="sl-SI" sz="2800" dirty="0" smtClean="0">
                <a:solidFill>
                  <a:srgbClr val="002060"/>
                </a:solidFill>
              </a:rPr>
              <a:t>ENOTNOST</a:t>
            </a:r>
          </a:p>
          <a:p>
            <a:pPr marL="1794510" lvl="4" indent="-514350">
              <a:buClr>
                <a:srgbClr val="00B0F0"/>
              </a:buClr>
              <a:buFont typeface="+mj-lt"/>
              <a:buAutoNum type="arabicPeriod"/>
            </a:pPr>
            <a:r>
              <a:rPr lang="sl-SI" sz="2800" dirty="0" smtClean="0">
                <a:solidFill>
                  <a:srgbClr val="002060"/>
                </a:solidFill>
              </a:rPr>
              <a:t>UNIVERZALNOST</a:t>
            </a:r>
            <a:endParaRPr lang="sl-SI" sz="2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032"/>
            <a:ext cx="8686800" cy="1219200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7 TEMELJNIH </a:t>
            </a:r>
            <a:r>
              <a:rPr lang="sl-SI" sz="3600" dirty="0" smtClean="0">
                <a:solidFill>
                  <a:srgbClr val="FF0000"/>
                </a:solidFill>
              </a:rPr>
              <a:t>NAČEL</a:t>
            </a:r>
            <a:r>
              <a:rPr lang="sl-SI" sz="3200" dirty="0" smtClean="0">
                <a:solidFill>
                  <a:srgbClr val="FF0000"/>
                </a:solidFill>
              </a:rPr>
              <a:t> RDEČEGA KRIŽA</a:t>
            </a:r>
            <a:endParaRPr lang="sl-S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50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7704856" cy="280831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800" dirty="0" smtClean="0">
                <a:solidFill>
                  <a:srgbClr val="FF0000"/>
                </a:solidFill>
              </a:rPr>
              <a:t>lajšanje človeškega trpljenja </a:t>
            </a:r>
            <a:r>
              <a:rPr lang="sl-SI" sz="2800" dirty="0" smtClean="0">
                <a:solidFill>
                  <a:srgbClr val="002060"/>
                </a:solidFill>
              </a:rPr>
              <a:t>v vseh okoliščinah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sz="2800" dirty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800" dirty="0" smtClean="0">
                <a:solidFill>
                  <a:srgbClr val="002060"/>
                </a:solidFill>
              </a:rPr>
              <a:t>zaščita življenja in zdravja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sz="2800" dirty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800" dirty="0" smtClean="0">
                <a:solidFill>
                  <a:srgbClr val="002060"/>
                </a:solidFill>
              </a:rPr>
              <a:t>zagotavljanje spoštovanja človekove osebnosti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sz="2800" dirty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sz="2800" dirty="0" smtClean="0">
                <a:solidFill>
                  <a:srgbClr val="002060"/>
                </a:solidFill>
              </a:rPr>
              <a:t>spodbujanje medsebojnega </a:t>
            </a:r>
            <a:r>
              <a:rPr lang="sl-SI" sz="2800" dirty="0" smtClean="0">
                <a:solidFill>
                  <a:srgbClr val="FF0000"/>
                </a:solidFill>
              </a:rPr>
              <a:t>razumevanja, prijateljstva, sodelovanja in trajnega miru </a:t>
            </a:r>
            <a:r>
              <a:rPr lang="sl-SI" sz="2800" dirty="0" smtClean="0">
                <a:solidFill>
                  <a:srgbClr val="002060"/>
                </a:solidFill>
              </a:rPr>
              <a:t>med vsemi narodi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332657"/>
            <a:ext cx="3888432" cy="576064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FF0000"/>
                </a:solidFill>
              </a:rPr>
              <a:t>1. HUMANOST</a:t>
            </a:r>
            <a:endParaRPr lang="sl-SI" sz="40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122">
            <a:off x="755576" y="3933056"/>
            <a:ext cx="360040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849">
            <a:off x="5695677" y="3886243"/>
            <a:ext cx="2162755" cy="249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668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698976" cy="485732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gibanje </a:t>
            </a:r>
            <a:r>
              <a:rPr lang="sl-SI" dirty="0" smtClean="0">
                <a:solidFill>
                  <a:srgbClr val="FF0000"/>
                </a:solidFill>
              </a:rPr>
              <a:t>ne razlikuje ljudi </a:t>
            </a:r>
            <a:r>
              <a:rPr lang="sl-SI" dirty="0" smtClean="0">
                <a:solidFill>
                  <a:srgbClr val="002060"/>
                </a:solidFill>
              </a:rPr>
              <a:t>glede narodnosti, rase, vere, socialnega položaja ali političnega prepričanja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človeku </a:t>
            </a:r>
            <a:r>
              <a:rPr lang="sl-SI" dirty="0" smtClean="0">
                <a:solidFill>
                  <a:srgbClr val="FF0000"/>
                </a:solidFill>
              </a:rPr>
              <a:t>želi pomagati sorazmerno</a:t>
            </a:r>
            <a:r>
              <a:rPr lang="sl-SI" dirty="0" smtClean="0">
                <a:solidFill>
                  <a:srgbClr val="002060"/>
                </a:solidFill>
              </a:rPr>
              <a:t> z njegovim trpljenjem in daje prednost najnujnejšim primerom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987008" cy="900336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2. NEPRISTRANSKOST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Picture 7" descr="Nepristransk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031">
            <a:off x="5928029" y="1483515"/>
            <a:ext cx="2952328" cy="194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705">
            <a:off x="5771011" y="3668502"/>
            <a:ext cx="2506591" cy="27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5743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6272"/>
            <a:ext cx="8229600" cy="4572000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gibanje </a:t>
            </a:r>
            <a:r>
              <a:rPr lang="sl-SI" dirty="0" smtClean="0">
                <a:solidFill>
                  <a:srgbClr val="FF0000"/>
                </a:solidFill>
              </a:rPr>
              <a:t>se ne vpleta v sovražnosti </a:t>
            </a:r>
            <a:r>
              <a:rPr lang="sl-SI" dirty="0" smtClean="0">
                <a:solidFill>
                  <a:srgbClr val="002060"/>
                </a:solidFill>
              </a:rPr>
              <a:t>in nikoli ne sodeluje v političnih, rasnih, verskih in ideoloških nasprotjih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0"/>
            <a:ext cx="6275040" cy="1260376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3. NEVTRALNOST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icture 10" descr="Nevtraln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56992"/>
            <a:ext cx="391808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759">
            <a:off x="5508104" y="3495340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238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9"/>
            <a:ext cx="8208912" cy="3096344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Gibanje Rdečega križa in Rdečega polmeseca je </a:t>
            </a:r>
            <a:r>
              <a:rPr lang="sl-SI" dirty="0" smtClean="0">
                <a:solidFill>
                  <a:srgbClr val="FF0000"/>
                </a:solidFill>
              </a:rPr>
              <a:t>neodvisno</a:t>
            </a:r>
          </a:p>
          <a:p>
            <a:pPr eaLnBrk="0" hangingPunct="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nacionalna društva, kot pomočniki svojih vlad pri človekoljubnih dejavnostih, morajo biti podrejena državni </a:t>
            </a:r>
            <a:r>
              <a:rPr lang="sl-SI" dirty="0" smtClean="0">
                <a:solidFill>
                  <a:srgbClr val="FF0000"/>
                </a:solidFill>
                <a:latin typeface="Segoe Print" pitchFamily="2" charset="0"/>
              </a:rPr>
              <a:t>zakonodaji svoje države</a:t>
            </a:r>
          </a:p>
          <a:p>
            <a:pPr eaLnBrk="0" hangingPunct="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vselej pa morajo </a:t>
            </a:r>
            <a:r>
              <a:rPr lang="sl-SI" u="sng" dirty="0" smtClean="0">
                <a:solidFill>
                  <a:srgbClr val="00B0F0"/>
                </a:solidFill>
                <a:latin typeface="Segoe Print" pitchFamily="2" charset="0"/>
              </a:rPr>
              <a:t>ohraniti svojo avtonomijo</a:t>
            </a: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, tako da lahko delujejo po načelih Gibanja</a:t>
            </a:r>
            <a:endParaRPr lang="sl-SI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1"/>
            <a:ext cx="8075240" cy="972344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4. NEODVISNOST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icture 8" descr="Neodvisnost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133">
            <a:off x="2758993" y="4444825"/>
            <a:ext cx="3210727" cy="224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725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340768"/>
            <a:ext cx="6491064" cy="4713312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algn="ctr">
              <a:buClr>
                <a:srgbClr val="0070C0"/>
              </a:buClr>
              <a:buFont typeface="Wingdings" pitchFamily="2" charset="2"/>
              <a:buChar char="q"/>
            </a:pPr>
            <a:r>
              <a:rPr lang="sl-SI" sz="3200" dirty="0" smtClean="0">
                <a:solidFill>
                  <a:srgbClr val="002060"/>
                </a:solidFill>
              </a:rPr>
              <a:t>Gibanje je prostovoljno in ga ne žene želja po dobičku</a:t>
            </a:r>
            <a:endParaRPr lang="sl-SI" sz="32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5. PROSTOVOLJNOST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icture 7" descr="Prostovoljn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2" y="3645024"/>
            <a:ext cx="35073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730">
            <a:off x="4981379" y="3651784"/>
            <a:ext cx="3041939" cy="2278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106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338936" cy="5145360"/>
          </a:xfrm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v eni državi je lahko </a:t>
            </a:r>
            <a:r>
              <a:rPr lang="sl-SI" dirty="0" smtClean="0">
                <a:solidFill>
                  <a:srgbClr val="FF0000"/>
                </a:solidFill>
                <a:latin typeface="Segoe Print" pitchFamily="2" charset="0"/>
              </a:rPr>
              <a:t>le eno društvo Rdečega križa</a:t>
            </a: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, Rdečega polmeseca ali Rdečega kristala</a:t>
            </a:r>
          </a:p>
          <a:p>
            <a:pPr eaLnBrk="0" hangingPunct="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q"/>
            </a:pPr>
            <a:endParaRPr lang="sl-SI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eaLnBrk="0" hangingPunct="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FF0000"/>
                </a:solidFill>
                <a:latin typeface="Segoe Print" pitchFamily="2" charset="0"/>
              </a:rPr>
              <a:t>odprto</a:t>
            </a: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 mora biti </a:t>
            </a:r>
            <a:r>
              <a:rPr lang="sl-SI" dirty="0" smtClean="0">
                <a:solidFill>
                  <a:srgbClr val="FF0000"/>
                </a:solidFill>
                <a:latin typeface="Segoe Print" pitchFamily="2" charset="0"/>
              </a:rPr>
              <a:t>vsem</a:t>
            </a: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 in s svojo človekoljubno dejavnostjo delovati na celotnem ozemlju</a:t>
            </a:r>
            <a:endParaRPr lang="sl-SI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0"/>
            <a:ext cx="4834880" cy="1260376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6. ENOTNOST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icture 7" descr="Enotn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584">
            <a:off x="5865042" y="1412777"/>
            <a:ext cx="2857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44">
            <a:off x="5760775" y="4125925"/>
            <a:ext cx="2743491" cy="20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269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Mednarodno gibanje Rdečega križa in Rdečega polmeseca, v katerem imajo vsa društva </a:t>
            </a:r>
            <a:r>
              <a:rPr lang="sl-SI" dirty="0" smtClean="0">
                <a:solidFill>
                  <a:srgbClr val="FF0000"/>
                </a:solidFill>
                <a:latin typeface="Segoe Print" pitchFamily="2" charset="0"/>
              </a:rPr>
              <a:t>enak status</a:t>
            </a: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 in </a:t>
            </a:r>
            <a:r>
              <a:rPr lang="sl-SI" dirty="0" smtClean="0">
                <a:solidFill>
                  <a:srgbClr val="FF0000"/>
                </a:solidFill>
                <a:latin typeface="Segoe Print" pitchFamily="2" charset="0"/>
              </a:rPr>
              <a:t>enake pravice in dolžnosti </a:t>
            </a:r>
            <a:r>
              <a:rPr lang="sl-SI" dirty="0" smtClean="0">
                <a:solidFill>
                  <a:srgbClr val="002060"/>
                </a:solidFill>
                <a:latin typeface="Segoe Print" pitchFamily="2" charset="0"/>
              </a:rPr>
              <a:t>do medsebojne pomoči, je razširjeno </a:t>
            </a:r>
            <a:r>
              <a:rPr lang="sl-SI" dirty="0" smtClean="0">
                <a:solidFill>
                  <a:srgbClr val="FF0000"/>
                </a:solidFill>
                <a:latin typeface="Segoe Print" pitchFamily="2" charset="0"/>
              </a:rPr>
              <a:t>po vsem svetu</a:t>
            </a:r>
            <a:endParaRPr lang="sl-SI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76673"/>
            <a:ext cx="7571184" cy="828328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7. UNIVERZALNOST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Picture 5" descr="Univerzaln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895">
            <a:off x="824226" y="3623115"/>
            <a:ext cx="351667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340">
            <a:off x="5333303" y="3751155"/>
            <a:ext cx="2916016" cy="226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460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32621"/>
            <a:ext cx="641905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Henry </a:t>
            </a:r>
            <a:r>
              <a:rPr lang="sl-SI" sz="2000" dirty="0" err="1" smtClean="0">
                <a:solidFill>
                  <a:srgbClr val="002060"/>
                </a:solidFill>
              </a:rPr>
              <a:t>Dunant</a:t>
            </a:r>
            <a:r>
              <a:rPr lang="sl-SI" sz="2000" dirty="0" smtClean="0">
                <a:solidFill>
                  <a:srgbClr val="002060"/>
                </a:solidFill>
              </a:rPr>
              <a:t> v knjigi Spomin na </a:t>
            </a:r>
            <a:r>
              <a:rPr lang="sl-SI" sz="2000" dirty="0" err="1" smtClean="0">
                <a:solidFill>
                  <a:srgbClr val="002060"/>
                </a:solidFill>
              </a:rPr>
              <a:t>Solferino</a:t>
            </a:r>
            <a:r>
              <a:rPr lang="sl-SI" sz="2000" dirty="0">
                <a:solidFill>
                  <a:srgbClr val="002060"/>
                </a:solidFill>
              </a:rPr>
              <a:t> </a:t>
            </a:r>
            <a:r>
              <a:rPr lang="sl-SI" sz="2000" dirty="0" smtClean="0">
                <a:solidFill>
                  <a:srgbClr val="002060"/>
                </a:solidFill>
              </a:rPr>
              <a:t>predlaga </a:t>
            </a:r>
            <a:r>
              <a:rPr lang="sl-SI" sz="2000" u="sng" dirty="0" smtClean="0">
                <a:solidFill>
                  <a:srgbClr val="FF0000"/>
                </a:solidFill>
              </a:rPr>
              <a:t>2 pomembni zamisli</a:t>
            </a:r>
            <a:r>
              <a:rPr lang="sl-SI" sz="2000" dirty="0" smtClean="0">
                <a:solidFill>
                  <a:srgbClr val="002060"/>
                </a:solidFill>
              </a:rPr>
              <a:t>:</a:t>
            </a:r>
          </a:p>
          <a:p>
            <a:endParaRPr lang="sl-SI" sz="2000" dirty="0">
              <a:solidFill>
                <a:srgbClr val="002060"/>
              </a:solidFill>
            </a:endParaRP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2000" dirty="0" smtClean="0">
                <a:solidFill>
                  <a:srgbClr val="002060"/>
                </a:solidFill>
              </a:rPr>
              <a:t>ustanovitev ekip </a:t>
            </a:r>
            <a:r>
              <a:rPr lang="sl-SI" sz="2000" dirty="0" smtClean="0">
                <a:solidFill>
                  <a:srgbClr val="FF0000"/>
                </a:solidFill>
              </a:rPr>
              <a:t>usposobljenih prostovoljcev</a:t>
            </a:r>
            <a:r>
              <a:rPr lang="sl-SI" sz="2000" dirty="0" smtClean="0">
                <a:solidFill>
                  <a:srgbClr val="002060"/>
                </a:solidFill>
              </a:rPr>
              <a:t>, ki bi v vojni pomagale ranjencem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endParaRPr lang="sl-SI" sz="2000" dirty="0">
              <a:solidFill>
                <a:srgbClr val="002060"/>
              </a:solidFill>
            </a:endParaRP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2000" dirty="0" smtClean="0">
                <a:solidFill>
                  <a:srgbClr val="002060"/>
                </a:solidFill>
              </a:rPr>
              <a:t>podpreti mednarodni sporazum, ki bi </a:t>
            </a:r>
            <a:r>
              <a:rPr lang="sl-SI" sz="2000" dirty="0" smtClean="0">
                <a:solidFill>
                  <a:srgbClr val="FF0000"/>
                </a:solidFill>
              </a:rPr>
              <a:t>ščitil ranjene vojake</a:t>
            </a:r>
            <a:r>
              <a:rPr lang="sl-SI" sz="2000" dirty="0" smtClean="0">
                <a:solidFill>
                  <a:srgbClr val="002060"/>
                </a:solidFill>
              </a:rPr>
              <a:t> in tiste, ki jim pomagajo med bitko ter jim omogočal </a:t>
            </a:r>
            <a:r>
              <a:rPr lang="sl-SI" sz="2000" b="1" dirty="0" smtClean="0">
                <a:solidFill>
                  <a:srgbClr val="00B050"/>
                </a:solidFill>
              </a:rPr>
              <a:t>nevtralen status</a:t>
            </a:r>
            <a:endParaRPr lang="sl-SI" sz="20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476673"/>
            <a:ext cx="4896544" cy="529457"/>
          </a:xfrm>
        </p:spPr>
        <p:txBody>
          <a:bodyPr>
            <a:normAutofit fontScale="90000"/>
          </a:bodyPr>
          <a:lstStyle/>
          <a:p>
            <a:r>
              <a:rPr lang="sl-SI" sz="3200" u="sng" dirty="0" smtClean="0">
                <a:solidFill>
                  <a:srgbClr val="FF0000"/>
                </a:solidFill>
              </a:rPr>
              <a:t>SPOMIN NA SOLFERINO</a:t>
            </a:r>
            <a:endParaRPr lang="sl-SI" sz="3200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7">
            <a:off x="7080088" y="558172"/>
            <a:ext cx="1522605" cy="23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522">
            <a:off x="391101" y="4791943"/>
            <a:ext cx="2758449" cy="183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320">
            <a:off x="6782972" y="3563652"/>
            <a:ext cx="1788403" cy="256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7"/>
            <a:ext cx="2304256" cy="187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887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9"/>
            <a:ext cx="6275040" cy="504056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002060"/>
                </a:solidFill>
              </a:rPr>
              <a:t>so pravila, ki med oboroženimi spopadi </a:t>
            </a:r>
            <a:r>
              <a:rPr lang="sl-SI" sz="2000" u="sng" dirty="0" smtClean="0">
                <a:solidFill>
                  <a:srgbClr val="FF0000"/>
                </a:solidFill>
              </a:rPr>
              <a:t>ščitijo osebe, ki ne sodelujejo v sovražnostih</a:t>
            </a:r>
            <a:r>
              <a:rPr lang="sl-SI" sz="2000" dirty="0" smtClean="0">
                <a:solidFill>
                  <a:srgbClr val="002060"/>
                </a:solidFill>
              </a:rPr>
              <a:t>, ali niso več udeležene v njih, ter </a:t>
            </a:r>
            <a:r>
              <a:rPr lang="sl-SI" sz="2000" dirty="0" smtClean="0">
                <a:solidFill>
                  <a:srgbClr val="FF0000"/>
                </a:solidFill>
              </a:rPr>
              <a:t>omejujejo uporabo metod in sredstev vojskovanja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sl-SI" sz="2000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sl-SI" sz="2000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u="sng" dirty="0" smtClean="0">
                <a:solidFill>
                  <a:srgbClr val="002060"/>
                </a:solidFill>
              </a:rPr>
              <a:t>pravna osnova </a:t>
            </a:r>
            <a:r>
              <a:rPr lang="sl-SI" dirty="0" smtClean="0">
                <a:solidFill>
                  <a:srgbClr val="002060"/>
                </a:solidFill>
              </a:rPr>
              <a:t>za delovanje Rdečega križa po svetu so:</a:t>
            </a:r>
          </a:p>
          <a:p>
            <a:pPr lvl="1">
              <a:buClr>
                <a:srgbClr val="0070C0"/>
              </a:buClr>
              <a:buFont typeface="Courier New" pitchFamily="49" charset="0"/>
              <a:buChar char="o"/>
            </a:pPr>
            <a:r>
              <a:rPr lang="sl-SI" b="1" dirty="0" smtClean="0">
                <a:solidFill>
                  <a:srgbClr val="00B050"/>
                </a:solidFill>
              </a:rPr>
              <a:t>Ženevske konvencije</a:t>
            </a:r>
          </a:p>
          <a:p>
            <a:pPr lvl="1">
              <a:buClr>
                <a:srgbClr val="0070C0"/>
              </a:buClr>
              <a:buFont typeface="Courier New" pitchFamily="49" charset="0"/>
              <a:buChar char="o"/>
            </a:pPr>
            <a:r>
              <a:rPr lang="sl-SI" b="1" dirty="0" smtClean="0">
                <a:solidFill>
                  <a:srgbClr val="00B050"/>
                </a:solidFill>
              </a:rPr>
              <a:t>Statut Gibanja RK </a:t>
            </a:r>
          </a:p>
          <a:p>
            <a:pPr lvl="1">
              <a:buClr>
                <a:srgbClr val="0070C0"/>
              </a:buClr>
              <a:buFont typeface="Courier New" pitchFamily="49" charset="0"/>
              <a:buChar char="o"/>
            </a:pPr>
            <a:r>
              <a:rPr lang="sl-SI" b="1" dirty="0" smtClean="0">
                <a:solidFill>
                  <a:srgbClr val="00B050"/>
                </a:solidFill>
              </a:rPr>
              <a:t>Zakoni nacionalnih društev RK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48872" cy="792088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MEDNARODNO HUMANITARNO PRAVO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233">
            <a:off x="6698947" y="1252111"/>
            <a:ext cx="2049016" cy="168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JO_10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956">
            <a:off x="6345381" y="4876135"/>
            <a:ext cx="2043139" cy="16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0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135">
            <a:off x="5997943" y="2903842"/>
            <a:ext cx="2964159" cy="19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7912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217" y="1124744"/>
            <a:ext cx="7467121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konvencija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002060"/>
                </a:solidFill>
              </a:rPr>
              <a:t>= </a:t>
            </a:r>
            <a:r>
              <a:rPr lang="sl-SI" sz="2400" dirty="0" smtClean="0">
                <a:solidFill>
                  <a:srgbClr val="002060"/>
                </a:solidFill>
              </a:rPr>
              <a:t>dogovor, sporazum, pogodba med državami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rgbClr val="002060"/>
                </a:solidFill>
              </a:rPr>
              <a:t>Ženevske konvencije so mednarodne pogodbe, zavezujoče za vse države podpisnice.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u="sng" dirty="0" smtClean="0"/>
              <a:t>sprejete so bile štiri</a:t>
            </a:r>
            <a:r>
              <a:rPr lang="sl-SI" dirty="0" smtClean="0"/>
              <a:t>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I. ŽK - 1864 </a:t>
            </a:r>
            <a:r>
              <a:rPr lang="sl-SI" sz="1900" dirty="0" smtClean="0">
                <a:solidFill>
                  <a:srgbClr val="002060"/>
                </a:solidFill>
              </a:rPr>
              <a:t>– o ranjenih in bolnikih med spopadom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endParaRPr lang="sl-SI" sz="2200" dirty="0" smtClean="0">
              <a:solidFill>
                <a:srgbClr val="002060"/>
              </a:solidFill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II. ŽK – 1906 </a:t>
            </a:r>
            <a:r>
              <a:rPr lang="sl-SI" dirty="0" smtClean="0">
                <a:solidFill>
                  <a:srgbClr val="002060"/>
                </a:solidFill>
              </a:rPr>
              <a:t>– </a:t>
            </a:r>
            <a:r>
              <a:rPr lang="sl-SI" sz="1900" dirty="0" smtClean="0">
                <a:solidFill>
                  <a:srgbClr val="002060"/>
                </a:solidFill>
              </a:rPr>
              <a:t>o ranjenih, bolnikih in brodolomcih    med spopadom na morju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endParaRPr lang="sl-SI" sz="1900" dirty="0" smtClean="0">
              <a:solidFill>
                <a:srgbClr val="002060"/>
              </a:solidFill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III. ŽK – 1929 </a:t>
            </a:r>
            <a:r>
              <a:rPr lang="sl-SI" dirty="0" smtClean="0">
                <a:solidFill>
                  <a:srgbClr val="002060"/>
                </a:solidFill>
              </a:rPr>
              <a:t>- </a:t>
            </a:r>
            <a:r>
              <a:rPr lang="sl-SI" sz="2200" dirty="0" smtClean="0">
                <a:solidFill>
                  <a:srgbClr val="002060"/>
                </a:solidFill>
              </a:rPr>
              <a:t>o vojnih ujetnikih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endParaRPr lang="sl-SI" sz="2200" dirty="0" smtClean="0">
              <a:solidFill>
                <a:srgbClr val="002060"/>
              </a:solidFill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IV. ŽK – 1949 </a:t>
            </a:r>
            <a:r>
              <a:rPr lang="sl-SI" dirty="0" smtClean="0">
                <a:solidFill>
                  <a:srgbClr val="002060"/>
                </a:solidFill>
              </a:rPr>
              <a:t>– </a:t>
            </a:r>
            <a:r>
              <a:rPr lang="sl-SI" sz="1900" dirty="0" smtClean="0">
                <a:solidFill>
                  <a:srgbClr val="002060"/>
                </a:solidFill>
              </a:rPr>
              <a:t>o zaščiti </a:t>
            </a:r>
            <a:r>
              <a:rPr lang="sl-SI" sz="1900" u="sng" dirty="0" smtClean="0">
                <a:solidFill>
                  <a:srgbClr val="002060"/>
                </a:solidFill>
              </a:rPr>
              <a:t>civilnega prebivalstva </a:t>
            </a:r>
            <a:r>
              <a:rPr lang="sl-SI" sz="1900" dirty="0" smtClean="0">
                <a:solidFill>
                  <a:srgbClr val="002060"/>
                </a:solidFill>
              </a:rPr>
              <a:t>med vojno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4809" y="0"/>
            <a:ext cx="6131024" cy="900336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rgbClr val="FF0000"/>
                </a:solidFill>
              </a:rPr>
              <a:t>ŽENEVSKE KONVENCIJE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416">
            <a:off x="7197011" y="484233"/>
            <a:ext cx="1549391" cy="175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593">
            <a:off x="7601572" y="2666798"/>
            <a:ext cx="1448776" cy="155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255">
            <a:off x="7511614" y="4913873"/>
            <a:ext cx="1489071" cy="16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869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2185"/>
            <a:ext cx="7992888" cy="511256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ti dodatki se imenujejo </a:t>
            </a:r>
            <a:r>
              <a:rPr lang="sl-SI" dirty="0" smtClean="0">
                <a:solidFill>
                  <a:srgbClr val="FF0000"/>
                </a:solidFill>
              </a:rPr>
              <a:t>PROTOKOLI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potrebni so bili, ker so se pojavili novi načini vojskovanja, ki jih konvencije niso zajemale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u="sng" dirty="0" smtClean="0"/>
              <a:t>konvencije so dobile do danes tri protokole</a:t>
            </a:r>
            <a:r>
              <a:rPr lang="sl-SI" dirty="0" smtClean="0"/>
              <a:t>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protokol I</a:t>
            </a:r>
            <a:r>
              <a:rPr lang="sl-SI" dirty="0" smtClean="0">
                <a:solidFill>
                  <a:srgbClr val="002060"/>
                </a:solidFill>
              </a:rPr>
              <a:t> – 1977 – </a:t>
            </a:r>
            <a:r>
              <a:rPr lang="sl-SI" sz="1900" dirty="0" smtClean="0">
                <a:solidFill>
                  <a:srgbClr val="002060"/>
                </a:solidFill>
              </a:rPr>
              <a:t>o zaščiti žrtev mednarodnih oboroženih spopadov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endParaRPr lang="sl-SI" sz="1900" dirty="0" smtClean="0">
              <a:solidFill>
                <a:srgbClr val="002060"/>
              </a:solidFill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protokol II </a:t>
            </a:r>
            <a:r>
              <a:rPr lang="sl-SI" dirty="0" smtClean="0">
                <a:solidFill>
                  <a:srgbClr val="002060"/>
                </a:solidFill>
              </a:rPr>
              <a:t>– 1977 – </a:t>
            </a:r>
            <a:r>
              <a:rPr lang="sl-SI" sz="1900" dirty="0" smtClean="0">
                <a:solidFill>
                  <a:srgbClr val="002060"/>
                </a:solidFill>
              </a:rPr>
              <a:t>o zaščiti žrtev notranjih oboroženih spopadov v državi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endParaRPr lang="sl-SI" dirty="0" smtClean="0">
              <a:solidFill>
                <a:srgbClr val="002060"/>
              </a:solidFill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l-SI" dirty="0" smtClean="0">
                <a:solidFill>
                  <a:srgbClr val="FF0000"/>
                </a:solidFill>
              </a:rPr>
              <a:t>protokol III </a:t>
            </a:r>
            <a:r>
              <a:rPr lang="sl-SI" dirty="0" smtClean="0">
                <a:solidFill>
                  <a:srgbClr val="002060"/>
                </a:solidFill>
              </a:rPr>
              <a:t>– 2005 – </a:t>
            </a:r>
            <a:r>
              <a:rPr lang="sl-SI" sz="2200" dirty="0" smtClean="0">
                <a:solidFill>
                  <a:srgbClr val="002060"/>
                </a:solidFill>
              </a:rPr>
              <a:t>sprejem novega znaka rdečega kristala</a:t>
            </a:r>
            <a:endParaRPr lang="sl-SI" sz="22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07288" cy="612304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DODATKI K ŽENEVSKIM KONVENCIJAM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292">
            <a:off x="7379203" y="5369142"/>
            <a:ext cx="1309687" cy="87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43271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087" y="1268760"/>
            <a:ext cx="8435280" cy="5043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u="sng" dirty="0" smtClean="0">
                <a:solidFill>
                  <a:srgbClr val="0070C0"/>
                </a:solidFill>
              </a:rPr>
              <a:t>9. februarja 1863 v Ženevi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Društvo za javno blaginjo sestavi </a:t>
            </a:r>
            <a:r>
              <a:rPr lang="sl-SI" b="1" dirty="0" smtClean="0">
                <a:solidFill>
                  <a:srgbClr val="FF0000"/>
                </a:solidFill>
              </a:rPr>
              <a:t>Odbor petih</a:t>
            </a:r>
          </a:p>
          <a:p>
            <a:pPr marL="0" indent="0"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1900" b="1" dirty="0" smtClean="0">
                <a:solidFill>
                  <a:srgbClr val="002060"/>
                </a:solidFill>
              </a:rPr>
              <a:t>Gustave </a:t>
            </a:r>
            <a:r>
              <a:rPr lang="sl-SI" sz="1900" b="1" dirty="0" err="1" smtClean="0">
                <a:solidFill>
                  <a:srgbClr val="002060"/>
                </a:solidFill>
              </a:rPr>
              <a:t>Moynier</a:t>
            </a:r>
            <a:r>
              <a:rPr lang="sl-SI" sz="1900" b="1" dirty="0" smtClean="0">
                <a:solidFill>
                  <a:srgbClr val="002060"/>
                </a:solidFill>
              </a:rPr>
              <a:t> – odvetnik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1900" b="1" dirty="0" smtClean="0">
                <a:solidFill>
                  <a:srgbClr val="002060"/>
                </a:solidFill>
              </a:rPr>
              <a:t>dr. Louis </a:t>
            </a:r>
            <a:r>
              <a:rPr lang="sl-SI" sz="1900" b="1" dirty="0" err="1" smtClean="0">
                <a:solidFill>
                  <a:srgbClr val="002060"/>
                </a:solidFill>
              </a:rPr>
              <a:t>Appia</a:t>
            </a:r>
            <a:r>
              <a:rPr lang="sl-SI" sz="1900" b="1" dirty="0" smtClean="0">
                <a:solidFill>
                  <a:srgbClr val="002060"/>
                </a:solidFill>
              </a:rPr>
              <a:t> – vojaški kirurg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1900" b="1" dirty="0" smtClean="0">
                <a:solidFill>
                  <a:srgbClr val="002060"/>
                </a:solidFill>
              </a:rPr>
              <a:t>dr. </a:t>
            </a:r>
            <a:r>
              <a:rPr lang="sl-SI" sz="1900" b="1" dirty="0" err="1" smtClean="0">
                <a:solidFill>
                  <a:srgbClr val="002060"/>
                </a:solidFill>
              </a:rPr>
              <a:t>Theodore</a:t>
            </a:r>
            <a:r>
              <a:rPr lang="sl-SI" sz="1900" b="1" dirty="0" smtClean="0">
                <a:solidFill>
                  <a:srgbClr val="002060"/>
                </a:solidFill>
              </a:rPr>
              <a:t> </a:t>
            </a:r>
            <a:r>
              <a:rPr lang="sl-SI" sz="1900" b="1" dirty="0" err="1" smtClean="0">
                <a:solidFill>
                  <a:srgbClr val="002060"/>
                </a:solidFill>
              </a:rPr>
              <a:t>Maunoir</a:t>
            </a:r>
            <a:r>
              <a:rPr lang="sl-SI" sz="1900" b="1" dirty="0" smtClean="0">
                <a:solidFill>
                  <a:srgbClr val="002060"/>
                </a:solidFill>
              </a:rPr>
              <a:t> – zdravnik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1900" b="1" dirty="0" err="1" smtClean="0">
                <a:solidFill>
                  <a:srgbClr val="002060"/>
                </a:solidFill>
              </a:rPr>
              <a:t>Guilliame</a:t>
            </a:r>
            <a:r>
              <a:rPr lang="sl-SI" sz="1900" b="1" dirty="0" smtClean="0">
                <a:solidFill>
                  <a:srgbClr val="002060"/>
                </a:solidFill>
              </a:rPr>
              <a:t>-Henri </a:t>
            </a:r>
            <a:r>
              <a:rPr lang="sl-SI" sz="1900" b="1" dirty="0" err="1" smtClean="0">
                <a:solidFill>
                  <a:srgbClr val="002060"/>
                </a:solidFill>
              </a:rPr>
              <a:t>Dufour</a:t>
            </a:r>
            <a:r>
              <a:rPr lang="sl-SI" sz="1900" b="1" dirty="0" smtClean="0">
                <a:solidFill>
                  <a:srgbClr val="002060"/>
                </a:solidFill>
              </a:rPr>
              <a:t> - general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sl-SI" sz="1900" b="1" dirty="0" smtClean="0">
                <a:solidFill>
                  <a:srgbClr val="002060"/>
                </a:solidFill>
              </a:rPr>
              <a:t>Henry </a:t>
            </a:r>
            <a:r>
              <a:rPr lang="sl-SI" sz="1900" b="1" dirty="0" err="1" smtClean="0">
                <a:solidFill>
                  <a:srgbClr val="002060"/>
                </a:solidFill>
              </a:rPr>
              <a:t>Dunant</a:t>
            </a:r>
            <a:endParaRPr lang="sl-SI" sz="1900" b="1" dirty="0" smtClean="0">
              <a:solidFill>
                <a:srgbClr val="002060"/>
              </a:solidFill>
            </a:endParaRPr>
          </a:p>
          <a:p>
            <a:endParaRPr lang="sl-SI" sz="1800" dirty="0">
              <a:solidFill>
                <a:srgbClr val="002060"/>
              </a:solidFill>
            </a:endParaRPr>
          </a:p>
          <a:p>
            <a:endParaRPr lang="sl-SI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Preučili naj bi, kako uresničiti </a:t>
            </a:r>
            <a:r>
              <a:rPr lang="sl-SI" dirty="0" err="1" smtClean="0">
                <a:solidFill>
                  <a:srgbClr val="002060"/>
                </a:solidFill>
              </a:rPr>
              <a:t>Dunantove</a:t>
            </a:r>
            <a:r>
              <a:rPr lang="sl-SI" dirty="0" smtClean="0">
                <a:solidFill>
                  <a:srgbClr val="002060"/>
                </a:solidFill>
              </a:rPr>
              <a:t> zamisli.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Odbor petih je ustanovni odbor Rdečega križa.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47248" cy="540296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Uresničitev prvega Henryjevega predloga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28" y="2060849"/>
            <a:ext cx="4190779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9056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6840760" cy="46805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17. februarja </a:t>
            </a:r>
            <a:r>
              <a:rPr lang="sl-SI" dirty="0" smtClean="0">
                <a:solidFill>
                  <a:srgbClr val="FF0000"/>
                </a:solidFill>
              </a:rPr>
              <a:t>1863</a:t>
            </a:r>
            <a:r>
              <a:rPr lang="sl-SI" dirty="0" smtClean="0">
                <a:solidFill>
                  <a:srgbClr val="002060"/>
                </a:solidFill>
              </a:rPr>
              <a:t> prvi sestanek Odbora petih v Ženevi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ustanovijo </a:t>
            </a:r>
            <a:r>
              <a:rPr lang="sl-SI" dirty="0" smtClean="0">
                <a:solidFill>
                  <a:srgbClr val="FF0000"/>
                </a:solidFill>
              </a:rPr>
              <a:t>Mednarodni odbor za pomoč ranjencem v vojni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pozneje se preimenuje v </a:t>
            </a:r>
            <a:r>
              <a:rPr lang="sl-SI" dirty="0" smtClean="0">
                <a:solidFill>
                  <a:srgbClr val="FF0000"/>
                </a:solidFill>
              </a:rPr>
              <a:t>MORK </a:t>
            </a:r>
            <a:r>
              <a:rPr lang="sl-SI" dirty="0" smtClean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FF0000"/>
                </a:solidFill>
              </a:rPr>
              <a:t>Mednarodni odbor Rdečega križa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 (od l. </a:t>
            </a:r>
            <a:r>
              <a:rPr lang="sl-SI" b="1" dirty="0" smtClean="0">
                <a:solidFill>
                  <a:srgbClr val="FF0000"/>
                </a:solidFill>
              </a:rPr>
              <a:t>1876</a:t>
            </a:r>
            <a:r>
              <a:rPr lang="sl-SI" dirty="0" smtClean="0">
                <a:solidFill>
                  <a:srgbClr val="002060"/>
                </a:solidFill>
              </a:rPr>
              <a:t>)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odbor naj bi pomagal ranjencem ne glede na to, kateri strani pripadajo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60649"/>
            <a:ext cx="8219256" cy="540296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Uresničitev prvega Henryjevega predloga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37" y="4581128"/>
            <a:ext cx="16001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574">
            <a:off x="7084125" y="1782262"/>
            <a:ext cx="1990384" cy="22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79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86025"/>
            <a:ext cx="5855835" cy="5855661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leta 1863 so se na mednarodni konferenci zbrali predstavniki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 16-ih evropskih držav in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postavili temelje Rdečega križa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sl-SI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sestavili so </a:t>
            </a:r>
            <a:r>
              <a:rPr lang="sl-SI" b="1" dirty="0" smtClean="0">
                <a:solidFill>
                  <a:srgbClr val="FF0000"/>
                </a:solidFill>
              </a:rPr>
              <a:t>I. Ženevsko konvencijo, </a:t>
            </a:r>
            <a:r>
              <a:rPr lang="sl-SI" dirty="0" smtClean="0">
                <a:solidFill>
                  <a:srgbClr val="002060"/>
                </a:solidFill>
              </a:rPr>
              <a:t>podpisali so jo </a:t>
            </a:r>
            <a:r>
              <a:rPr lang="sl-SI" u="sng" dirty="0" smtClean="0">
                <a:solidFill>
                  <a:srgbClr val="FF0000"/>
                </a:solidFill>
              </a:rPr>
              <a:t>22. avgusta 1864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govori o humanem ravnanju z vsemi ranjenimi vojaki in zaščiti zdravstvenih delavcev v vojnem času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sl-SI" dirty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</a:rPr>
              <a:t>sprejeli so tudi znak Rdečega križa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612304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Uresničitev drugega Henryjevega predloga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75"/>
                    </a14:imgEffect>
                    <a14:imgEffect>
                      <a14:brightnessContrast bright="-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45">
            <a:off x="6132950" y="3663667"/>
            <a:ext cx="2906047" cy="217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8000"/>
                    </a14:imgEffect>
                    <a14:imgEffect>
                      <a14:brightnessContrast bright="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536">
            <a:off x="6171531" y="1002074"/>
            <a:ext cx="2939127" cy="21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4046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9"/>
            <a:ext cx="5987008" cy="475523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od 1863 dalje so nastajala nacionalna društva Rdečega križa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r>
              <a:rPr lang="sl-SI" dirty="0" smtClean="0">
                <a:solidFill>
                  <a:srgbClr val="002060"/>
                </a:solidFill>
              </a:rPr>
              <a:t>1919 Američan </a:t>
            </a:r>
            <a:r>
              <a:rPr lang="sl-SI" dirty="0" smtClean="0">
                <a:solidFill>
                  <a:srgbClr val="FF0000"/>
                </a:solidFill>
              </a:rPr>
              <a:t>Henry P. </a:t>
            </a:r>
            <a:r>
              <a:rPr lang="sl-SI" dirty="0" err="1" smtClean="0">
                <a:solidFill>
                  <a:srgbClr val="FF0000"/>
                </a:solidFill>
              </a:rPr>
              <a:t>Davidson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ustanovi Ligo društev Rdečega križa 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r>
              <a:rPr lang="sl-SI" dirty="0" smtClean="0">
                <a:solidFill>
                  <a:srgbClr val="002060"/>
                </a:solidFill>
              </a:rPr>
              <a:t>leta 1991 se Liga preimenuje v </a:t>
            </a:r>
            <a:r>
              <a:rPr lang="sl-SI" dirty="0" smtClean="0">
                <a:solidFill>
                  <a:srgbClr val="FF0000"/>
                </a:solidFill>
              </a:rPr>
              <a:t>Mednarodno federacijo društev Rdečega križa (IFRC)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r>
              <a:rPr lang="sl-SI" dirty="0" smtClean="0">
                <a:solidFill>
                  <a:srgbClr val="002060"/>
                </a:solidFill>
              </a:rPr>
              <a:t>leta </a:t>
            </a:r>
            <a:r>
              <a:rPr lang="sl-SI" dirty="0" smtClean="0">
                <a:solidFill>
                  <a:srgbClr val="FF0000"/>
                </a:solidFill>
              </a:rPr>
              <a:t>1986 </a:t>
            </a:r>
            <a:r>
              <a:rPr lang="sl-SI" dirty="0" smtClean="0">
                <a:solidFill>
                  <a:srgbClr val="002060"/>
                </a:solidFill>
              </a:rPr>
              <a:t>dobi RK novo ime = </a:t>
            </a:r>
            <a:r>
              <a:rPr lang="sl-SI" u="sng" dirty="0" smtClean="0">
                <a:solidFill>
                  <a:srgbClr val="002060"/>
                </a:solidFill>
              </a:rPr>
              <a:t>Mednarodno Gibanje Rdečega križa in Rdečega polmeseca</a:t>
            </a:r>
            <a:endParaRPr lang="sl-SI" u="sng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64096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solidFill>
                  <a:srgbClr val="FF0000"/>
                </a:solidFill>
              </a:rPr>
              <a:t>od takrat do današnjih dni</a:t>
            </a:r>
            <a:endParaRPr lang="sl-SI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58" y="1336577"/>
            <a:ext cx="1938693" cy="27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180">
            <a:off x="6697509" y="4479493"/>
            <a:ext cx="1728192" cy="1742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3429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819" y="260649"/>
            <a:ext cx="8257479" cy="540296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organiziranost Gibanja RK in RP danes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748" y="1154597"/>
            <a:ext cx="338437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Mednarodno Gibanje Rdečega križa in Rdečega polmeseca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308" y="3373558"/>
            <a:ext cx="39466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Mednarodni Odbor RK = MORK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38276" y="2420888"/>
            <a:ext cx="452139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0415" y="4764769"/>
            <a:ext cx="34751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Mednarodna </a:t>
            </a:r>
          </a:p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Federacija društev RK in RP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27984" y="2420889"/>
            <a:ext cx="0" cy="21861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6137" y="2420889"/>
            <a:ext cx="956972" cy="12408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7892">
            <a:off x="5073784" y="3731439"/>
            <a:ext cx="387592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nacionalna društva 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RK in RP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25" y="5475757"/>
            <a:ext cx="1114425" cy="112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7" y="3931494"/>
            <a:ext cx="900100" cy="105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095">
            <a:off x="7557256" y="430853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95" y="2780928"/>
            <a:ext cx="990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895" y="1850102"/>
            <a:ext cx="1143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891">
            <a:off x="6578666" y="4605237"/>
            <a:ext cx="878831" cy="87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00" y="5604148"/>
            <a:ext cx="995155" cy="100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49" y="2563733"/>
            <a:ext cx="1002708" cy="95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724">
            <a:off x="7931337" y="5445321"/>
            <a:ext cx="999555" cy="99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1"/>
          <p:cNvCxnSpPr/>
          <p:nvPr/>
        </p:nvCxnSpPr>
        <p:spPr>
          <a:xfrm flipH="1">
            <a:off x="5796137" y="4188700"/>
            <a:ext cx="478487" cy="4183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993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3849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= mednarodna neodvisna organizacija </a:t>
            </a: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  za zaščito žrtev oboroženih spopadov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deluje na področjih vojnih spopadov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sl-SI" u="sng" dirty="0" smtClean="0">
                <a:solidFill>
                  <a:srgbClr val="002060"/>
                </a:solidFill>
              </a:rPr>
              <a:t>ščiti žrtve </a:t>
            </a:r>
            <a:r>
              <a:rPr lang="sl-SI" dirty="0" smtClean="0">
                <a:solidFill>
                  <a:srgbClr val="002060"/>
                </a:solidFill>
              </a:rPr>
              <a:t>teh spopadov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odposlanci obiskujejo vojna žarišča, obiskujejo vojne </a:t>
            </a:r>
            <a:r>
              <a:rPr lang="sl-SI" dirty="0">
                <a:solidFill>
                  <a:srgbClr val="002060"/>
                </a:solidFill>
              </a:rPr>
              <a:t>u</a:t>
            </a:r>
            <a:r>
              <a:rPr lang="sl-SI" dirty="0" smtClean="0">
                <a:solidFill>
                  <a:srgbClr val="002060"/>
                </a:solidFill>
              </a:rPr>
              <a:t>jetnike, posredujejo med sprtimi stranmi, združujejo družine, posredujejo družinska sporočila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60649"/>
            <a:ext cx="5904656" cy="10443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Mednarodni odbor RK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683254"/>
            <a:ext cx="2747687" cy="205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9985" y="5219824"/>
            <a:ext cx="1403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sedež MORK-a v Ženevi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77" y="5041537"/>
            <a:ext cx="2120937" cy="152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940" y="538681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FF0000"/>
                </a:solidFill>
              </a:rPr>
              <a:t>predsednik</a:t>
            </a:r>
          </a:p>
          <a:p>
            <a:pPr algn="ctr"/>
            <a:r>
              <a:rPr lang="sl-SI" sz="1600" dirty="0" smtClean="0">
                <a:solidFill>
                  <a:srgbClr val="FF0000"/>
                </a:solidFill>
              </a:rPr>
              <a:t>Jakob </a:t>
            </a:r>
            <a:r>
              <a:rPr lang="sl-SI" sz="1600" dirty="0" err="1" smtClean="0">
                <a:solidFill>
                  <a:srgbClr val="FF0000"/>
                </a:solidFill>
              </a:rPr>
              <a:t>Kellenberger</a:t>
            </a:r>
            <a:endParaRPr lang="sl-SI" sz="16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320">
            <a:off x="7632908" y="561519"/>
            <a:ext cx="895619" cy="105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201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1317</TotalTime>
  <Words>1579</Words>
  <Application>Microsoft Office PowerPoint</Application>
  <PresentationFormat>Diaprojekcija na zaslonu (4:3)</PresentationFormat>
  <Paragraphs>340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3" baseType="lpstr">
      <vt:lpstr>Paper</vt:lpstr>
      <vt:lpstr>PowerPointova predstavitev</vt:lpstr>
      <vt:lpstr>Kdo je bil HENRY DUNANT?</vt:lpstr>
      <vt:lpstr>SPOMIN NA SOLFERINO</vt:lpstr>
      <vt:lpstr>Uresničitev prvega Henryjevega predloga</vt:lpstr>
      <vt:lpstr>Uresničitev prvega Henryjevega predloga</vt:lpstr>
      <vt:lpstr>Uresničitev drugega Henryjevega predloga</vt:lpstr>
      <vt:lpstr>od takrat do današnjih dni</vt:lpstr>
      <vt:lpstr>organiziranost Gibanja RK in RP danes</vt:lpstr>
      <vt:lpstr>Mednarodni odbor RK</vt:lpstr>
      <vt:lpstr>Federacija društev RK in RP</vt:lpstr>
      <vt:lpstr>Nacionalna društva RK</vt:lpstr>
      <vt:lpstr>Nacionalna društva RK</vt:lpstr>
      <vt:lpstr>ZGODOVINA RDEČEGA KRIŽA V SLOVENIJI</vt:lpstr>
      <vt:lpstr>Rdeči križ Slovenije DANES</vt:lpstr>
      <vt:lpstr>GLAVNE DEJAVNOSTI RKS</vt:lpstr>
      <vt:lpstr>Rdeči križ Slovenije DANES</vt:lpstr>
      <vt:lpstr>OZRK Ljubljana</vt:lpstr>
      <vt:lpstr>PowerPointova predstavitev</vt:lpstr>
      <vt:lpstr>DEJAVNOSTI OZRK Ljubljana </vt:lpstr>
      <vt:lpstr>ZNAK Rdečega križa</vt:lpstr>
      <vt:lpstr>ZNAK Rdečega križa</vt:lpstr>
      <vt:lpstr>7 TEMELJNIH NAČEL RDEČEGA KRIŽA</vt:lpstr>
      <vt:lpstr>1. HUMANOST</vt:lpstr>
      <vt:lpstr>2. NEPRISTRANSKOST</vt:lpstr>
      <vt:lpstr>3. NEVTRALNOST</vt:lpstr>
      <vt:lpstr>4. NEODVISNOST</vt:lpstr>
      <vt:lpstr>5. PROSTOVOLJNOST</vt:lpstr>
      <vt:lpstr>6. ENOTNOST</vt:lpstr>
      <vt:lpstr>7. UNIVERZALNOST</vt:lpstr>
      <vt:lpstr>MEDNARODNO HUMANITARNO PRAVO</vt:lpstr>
      <vt:lpstr>ŽENEVSKE KONVENCIJE</vt:lpstr>
      <vt:lpstr>DODATKI K ŽENEVSKIM KONVENCIJAM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prenosnik_eePC</cp:lastModifiedBy>
  <cp:revision>137</cp:revision>
  <dcterms:created xsi:type="dcterms:W3CDTF">2011-01-08T08:14:22Z</dcterms:created>
  <dcterms:modified xsi:type="dcterms:W3CDTF">2020-03-24T13:43:51Z</dcterms:modified>
</cp:coreProperties>
</file>